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5" r:id="rId2"/>
    <p:sldId id="267" r:id="rId3"/>
    <p:sldId id="277" r:id="rId4"/>
    <p:sldId id="273" r:id="rId5"/>
    <p:sldId id="302" r:id="rId6"/>
    <p:sldId id="272" r:id="rId7"/>
    <p:sldId id="283" r:id="rId8"/>
    <p:sldId id="295" r:id="rId9"/>
    <p:sldId id="301" r:id="rId10"/>
    <p:sldId id="279" r:id="rId11"/>
    <p:sldId id="282" r:id="rId12"/>
    <p:sldId id="290" r:id="rId13"/>
    <p:sldId id="300" r:id="rId14"/>
    <p:sldId id="292" r:id="rId15"/>
    <p:sldId id="293" r:id="rId16"/>
    <p:sldId id="29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קטע ברירת מחדל" id="{5DC0C5EA-E07A-43E9-BF86-CC3134C2C00F}">
          <p14:sldIdLst>
            <p14:sldId id="265"/>
            <p14:sldId id="267"/>
            <p14:sldId id="277"/>
          </p14:sldIdLst>
        </p14:section>
        <p14:section name="מקטע ללא כותרת" id="{BDE67CA3-02FE-47CE-9251-FBB31F690628}">
          <p14:sldIdLst>
            <p14:sldId id="273"/>
            <p14:sldId id="302"/>
            <p14:sldId id="272"/>
            <p14:sldId id="283"/>
            <p14:sldId id="295"/>
            <p14:sldId id="301"/>
            <p14:sldId id="279"/>
            <p14:sldId id="282"/>
            <p14:sldId id="290"/>
            <p14:sldId id="300"/>
            <p14:sldId id="292"/>
            <p14:sldId id="293"/>
            <p14:sldId id="29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910B"/>
    <a:srgbClr val="FF9900"/>
    <a:srgbClr val="CC6600"/>
    <a:srgbClr val="CC9900"/>
    <a:srgbClr val="CCCC00"/>
    <a:srgbClr val="FF00FF"/>
    <a:srgbClr val="0C35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92" autoAdjust="0"/>
    <p:restoredTop sz="94454" autoAdjust="0"/>
  </p:normalViewPr>
  <p:slideViewPr>
    <p:cSldViewPr>
      <p:cViewPr>
        <p:scale>
          <a:sx n="81" d="100"/>
          <a:sy n="81" d="100"/>
        </p:scale>
        <p:origin x="-10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5B329B-1DBC-4DD1-A3D0-BAA0B03531E8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he-IL"/>
        </a:p>
      </dgm:t>
    </dgm:pt>
    <dgm:pt modelId="{96451733-E731-4302-8793-44283F50AF05}">
      <dgm:prSet phldrT="[טקסט]" custT="1"/>
      <dgm:spPr/>
      <dgm:t>
        <a:bodyPr/>
        <a:lstStyle/>
        <a:p>
          <a:pPr rtl="1"/>
          <a:r>
            <a:rPr lang="he-IL" sz="2400" b="1" dirty="0" smtClean="0">
              <a:latin typeface="Gisha" panose="020B0502040204020203" pitchFamily="34" charset="-79"/>
              <a:cs typeface="Gisha" panose="020B0502040204020203" pitchFamily="34" charset="-79"/>
            </a:rPr>
            <a:t>שלב א- משימה אישית </a:t>
          </a:r>
        </a:p>
        <a:p>
          <a:pPr rtl="1"/>
          <a:r>
            <a:rPr lang="he-IL" sz="1600" b="1" dirty="0" smtClean="0">
              <a:latin typeface="Gisha" panose="020B0502040204020203" pitchFamily="34" charset="-79"/>
              <a:cs typeface="Gisha" panose="020B0502040204020203" pitchFamily="34" charset="-79"/>
            </a:rPr>
            <a:t>1. טרום קריאה. 2. מנה ראשונה</a:t>
          </a:r>
          <a:endParaRPr lang="he-IL" sz="16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66479302-BEF7-4C5C-AA54-8EE7ACBEC01A}" type="parTrans" cxnId="{F0F7D587-4A8D-4FE4-AE31-E7CB9855D429}">
      <dgm:prSet/>
      <dgm:spPr/>
      <dgm:t>
        <a:bodyPr/>
        <a:lstStyle/>
        <a:p>
          <a:pPr rtl="1"/>
          <a:endParaRPr lang="he-IL"/>
        </a:p>
      </dgm:t>
    </dgm:pt>
    <dgm:pt modelId="{7AD615B4-82A0-4E6A-AFCA-0D3DFCB3BD7B}" type="sibTrans" cxnId="{F0F7D587-4A8D-4FE4-AE31-E7CB9855D429}">
      <dgm:prSet/>
      <dgm:spPr/>
      <dgm:t>
        <a:bodyPr/>
        <a:lstStyle/>
        <a:p>
          <a:pPr rtl="1"/>
          <a:endParaRPr lang="he-IL"/>
        </a:p>
      </dgm:t>
    </dgm:pt>
    <dgm:pt modelId="{AE8665E8-CF0C-4532-9E11-B6452EE83396}">
      <dgm:prSet phldrT="[טקסט]" custT="1"/>
      <dgm:spPr/>
      <dgm:t>
        <a:bodyPr/>
        <a:lstStyle/>
        <a:p>
          <a:pPr rtl="1"/>
          <a:r>
            <a:rPr lang="he-IL" sz="2400" b="1" dirty="0" smtClean="0">
              <a:latin typeface="Gisha" panose="020B0502040204020203" pitchFamily="34" charset="-79"/>
              <a:cs typeface="Gisha" panose="020B0502040204020203" pitchFamily="34" charset="-79"/>
            </a:rPr>
            <a:t>שלב ג' – משימה קבוצתית</a:t>
          </a:r>
        </a:p>
        <a:p>
          <a:pPr rtl="1"/>
          <a:r>
            <a:rPr lang="he-IL" sz="2000" b="1" dirty="0" smtClean="0">
              <a:latin typeface="Gisha" panose="020B0502040204020203" pitchFamily="34" charset="-79"/>
              <a:cs typeface="Gisha" panose="020B0502040204020203" pitchFamily="34" charset="-79"/>
            </a:rPr>
            <a:t>ספרות ומדע</a:t>
          </a:r>
          <a:endParaRPr lang="he-IL" sz="20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86E38635-25AE-46B9-B533-DCF88E7D1862}" type="parTrans" cxnId="{F9B1B4E2-3D1B-4177-979C-C31DC382C50F}">
      <dgm:prSet/>
      <dgm:spPr/>
      <dgm:t>
        <a:bodyPr/>
        <a:lstStyle/>
        <a:p>
          <a:pPr rtl="1"/>
          <a:endParaRPr lang="he-IL"/>
        </a:p>
      </dgm:t>
    </dgm:pt>
    <dgm:pt modelId="{5B68D405-ECFA-47F8-9E12-9C412268D756}" type="sibTrans" cxnId="{F9B1B4E2-3D1B-4177-979C-C31DC382C50F}">
      <dgm:prSet/>
      <dgm:spPr/>
      <dgm:t>
        <a:bodyPr/>
        <a:lstStyle/>
        <a:p>
          <a:pPr rtl="1"/>
          <a:endParaRPr lang="he-IL"/>
        </a:p>
      </dgm:t>
    </dgm:pt>
    <dgm:pt modelId="{C7F6AE09-BB2C-4AAC-B733-04F28977EE21}">
      <dgm:prSet phldrT="[טקסט]" custT="1"/>
      <dgm:spPr/>
      <dgm:t>
        <a:bodyPr/>
        <a:lstStyle/>
        <a:p>
          <a:pPr rtl="1"/>
          <a:r>
            <a:rPr lang="he-IL" sz="2400" b="1" smtClean="0">
              <a:latin typeface="Gisha" panose="020B0502040204020203" pitchFamily="34" charset="-79"/>
              <a:cs typeface="Gisha" panose="020B0502040204020203" pitchFamily="34" charset="-79"/>
            </a:rPr>
            <a:t>שלב ד' – משוב אישי</a:t>
          </a:r>
          <a:endParaRPr lang="he-IL" sz="2400" b="1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B476B38F-F4C2-413F-9CC3-E8CE98197A9B}" type="parTrans" cxnId="{69184CBB-A2FC-4E3F-A0F7-739B37215882}">
      <dgm:prSet/>
      <dgm:spPr/>
      <dgm:t>
        <a:bodyPr/>
        <a:lstStyle/>
        <a:p>
          <a:pPr rtl="1"/>
          <a:endParaRPr lang="he-IL"/>
        </a:p>
      </dgm:t>
    </dgm:pt>
    <dgm:pt modelId="{FBDB77F3-FDEA-4D35-B867-49BBACDB531B}" type="sibTrans" cxnId="{69184CBB-A2FC-4E3F-A0F7-739B37215882}">
      <dgm:prSet/>
      <dgm:spPr/>
      <dgm:t>
        <a:bodyPr/>
        <a:lstStyle/>
        <a:p>
          <a:pPr rtl="1"/>
          <a:endParaRPr lang="he-IL"/>
        </a:p>
      </dgm:t>
    </dgm:pt>
    <dgm:pt modelId="{771ED82B-5E41-48CB-8983-EBBCDAEC87E2}">
      <dgm:prSet custT="1"/>
      <dgm:spPr/>
      <dgm:t>
        <a:bodyPr/>
        <a:lstStyle/>
        <a:p>
          <a:pPr algn="ctr" rtl="1"/>
          <a:r>
            <a:rPr lang="he-IL" sz="2400" b="1" dirty="0" smtClean="0">
              <a:latin typeface="Gisha" panose="020B0502040204020203" pitchFamily="34" charset="-79"/>
              <a:cs typeface="Gisha" panose="020B0502040204020203" pitchFamily="34" charset="-79"/>
            </a:rPr>
            <a:t>שלב ב' – משימה קבוצתית:</a:t>
          </a:r>
        </a:p>
        <a:p>
          <a:pPr algn="ctr" rtl="1"/>
          <a:r>
            <a:rPr lang="he-IL" sz="1600" b="1" dirty="0" smtClean="0">
              <a:latin typeface="Gisha" panose="020B0502040204020203" pitchFamily="34" charset="-79"/>
              <a:cs typeface="Gisha" panose="020B0502040204020203" pitchFamily="34" charset="-79"/>
            </a:rPr>
            <a:t>* מערכת יחסים בין דמויות</a:t>
          </a:r>
          <a:endParaRPr lang="en-US" sz="1600" b="1" dirty="0" smtClean="0">
            <a:latin typeface="Gisha" panose="020B0502040204020203" pitchFamily="34" charset="-79"/>
            <a:cs typeface="Gisha" panose="020B0502040204020203" pitchFamily="34" charset="-79"/>
          </a:endParaRPr>
        </a:p>
        <a:p>
          <a:pPr algn="ctr" rtl="1"/>
          <a:r>
            <a:rPr lang="he-IL" sz="1600" b="1" dirty="0" smtClean="0">
              <a:latin typeface="Gisha" panose="020B0502040204020203" pitchFamily="34" charset="-79"/>
              <a:cs typeface="Gisha" panose="020B0502040204020203" pitchFamily="34" charset="-79"/>
            </a:rPr>
            <a:t>* שירים עד כאן..</a:t>
          </a:r>
          <a:endParaRPr lang="he-IL" sz="16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AF8F7A11-316B-4E9D-9A0F-C52ADC36BA0B}" type="parTrans" cxnId="{00A3B9FA-AFB2-47D5-98F9-B72B88642320}">
      <dgm:prSet/>
      <dgm:spPr/>
      <dgm:t>
        <a:bodyPr/>
        <a:lstStyle/>
        <a:p>
          <a:pPr rtl="1"/>
          <a:endParaRPr lang="he-IL"/>
        </a:p>
      </dgm:t>
    </dgm:pt>
    <dgm:pt modelId="{C90DBF18-7FD3-47D1-8400-B57E278C5663}" type="sibTrans" cxnId="{00A3B9FA-AFB2-47D5-98F9-B72B88642320}">
      <dgm:prSet/>
      <dgm:spPr/>
      <dgm:t>
        <a:bodyPr/>
        <a:lstStyle/>
        <a:p>
          <a:pPr rtl="1"/>
          <a:endParaRPr lang="he-IL"/>
        </a:p>
      </dgm:t>
    </dgm:pt>
    <dgm:pt modelId="{6E3F06AB-3626-419E-B202-F7B38AD6C4BD}" type="pres">
      <dgm:prSet presAssocID="{E45B329B-1DBC-4DD1-A3D0-BAA0B03531E8}" presName="outerComposite" presStyleCnt="0">
        <dgm:presLayoutVars>
          <dgm:chMax val="5"/>
          <dgm:dir val="rev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2CDBDEFA-32D1-4E8D-872F-992B448BBC90}" type="pres">
      <dgm:prSet presAssocID="{E45B329B-1DBC-4DD1-A3D0-BAA0B03531E8}" presName="dummyMaxCanvas" presStyleCnt="0">
        <dgm:presLayoutVars/>
      </dgm:prSet>
      <dgm:spPr/>
    </dgm:pt>
    <dgm:pt modelId="{8177FDA4-5342-4D3B-9669-2A782FF73BAE}" type="pres">
      <dgm:prSet presAssocID="{E45B329B-1DBC-4DD1-A3D0-BAA0B03531E8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4EFC8E2-3E26-4A81-BE39-D8FF186E40F1}" type="pres">
      <dgm:prSet presAssocID="{E45B329B-1DBC-4DD1-A3D0-BAA0B03531E8}" presName="FourNodes_2" presStyleLbl="node1" presStyleIdx="1" presStyleCnt="4" custScaleX="119811" custLinFactNeighborX="-328" custLinFactNeighborY="328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434A90F-2BBF-48AF-8CA8-E0A83EED700D}" type="pres">
      <dgm:prSet presAssocID="{E45B329B-1DBC-4DD1-A3D0-BAA0B03531E8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0AED333-C015-49CA-B305-DDF4B3544E0C}" type="pres">
      <dgm:prSet presAssocID="{E45B329B-1DBC-4DD1-A3D0-BAA0B03531E8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A956411-7ECF-49E4-A70D-9D519A6E162F}" type="pres">
      <dgm:prSet presAssocID="{E45B329B-1DBC-4DD1-A3D0-BAA0B03531E8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3D297F3-3773-4165-8C8F-EA32268CE7C7}" type="pres">
      <dgm:prSet presAssocID="{E45B329B-1DBC-4DD1-A3D0-BAA0B03531E8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BEA1E51-0510-4F81-ADD2-670491DFD513}" type="pres">
      <dgm:prSet presAssocID="{E45B329B-1DBC-4DD1-A3D0-BAA0B03531E8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7A25E37-D0CC-4899-82AC-FCF5D9E90B1E}" type="pres">
      <dgm:prSet presAssocID="{E45B329B-1DBC-4DD1-A3D0-BAA0B03531E8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652FA6C-BE01-4751-B462-28E75DA4A3D2}" type="pres">
      <dgm:prSet presAssocID="{E45B329B-1DBC-4DD1-A3D0-BAA0B03531E8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12A12FA-B670-4A34-8658-3A302290A895}" type="pres">
      <dgm:prSet presAssocID="{E45B329B-1DBC-4DD1-A3D0-BAA0B03531E8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E6F09FD-EAA8-4228-B76A-2AB51FB2B5A3}" type="pres">
      <dgm:prSet presAssocID="{E45B329B-1DBC-4DD1-A3D0-BAA0B03531E8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EEF261B8-7E08-4FB9-86A8-9B5ACCBD5B38}" type="presOf" srcId="{96451733-E731-4302-8793-44283F50AF05}" destId="{D7A25E37-D0CC-4899-82AC-FCF5D9E90B1E}" srcOrd="1" destOrd="0" presId="urn:microsoft.com/office/officeart/2005/8/layout/vProcess5"/>
    <dgm:cxn modelId="{F9B1B4E2-3D1B-4177-979C-C31DC382C50F}" srcId="{E45B329B-1DBC-4DD1-A3D0-BAA0B03531E8}" destId="{AE8665E8-CF0C-4532-9E11-B6452EE83396}" srcOrd="2" destOrd="0" parTransId="{86E38635-25AE-46B9-B533-DCF88E7D1862}" sibTransId="{5B68D405-ECFA-47F8-9E12-9C412268D756}"/>
    <dgm:cxn modelId="{01C07753-0763-4BB2-AECB-D85C821C4C8C}" type="presOf" srcId="{C7F6AE09-BB2C-4AAC-B733-04F28977EE21}" destId="{1E6F09FD-EAA8-4228-B76A-2AB51FB2B5A3}" srcOrd="1" destOrd="0" presId="urn:microsoft.com/office/officeart/2005/8/layout/vProcess5"/>
    <dgm:cxn modelId="{9568611F-ABE3-42BE-BC8C-BEBA19309990}" type="presOf" srcId="{5B68D405-ECFA-47F8-9E12-9C412268D756}" destId="{ABEA1E51-0510-4F81-ADD2-670491DFD513}" srcOrd="0" destOrd="0" presId="urn:microsoft.com/office/officeart/2005/8/layout/vProcess5"/>
    <dgm:cxn modelId="{00A3B9FA-AFB2-47D5-98F9-B72B88642320}" srcId="{E45B329B-1DBC-4DD1-A3D0-BAA0B03531E8}" destId="{771ED82B-5E41-48CB-8983-EBBCDAEC87E2}" srcOrd="1" destOrd="0" parTransId="{AF8F7A11-316B-4E9D-9A0F-C52ADC36BA0B}" sibTransId="{C90DBF18-7FD3-47D1-8400-B57E278C5663}"/>
    <dgm:cxn modelId="{B8AEBF0F-ADBF-468B-9D6E-D0310933350B}" type="presOf" srcId="{AE8665E8-CF0C-4532-9E11-B6452EE83396}" destId="{C12A12FA-B670-4A34-8658-3A302290A895}" srcOrd="1" destOrd="0" presId="urn:microsoft.com/office/officeart/2005/8/layout/vProcess5"/>
    <dgm:cxn modelId="{3F550163-3821-4BE8-9C2D-2A5D3286A4E4}" type="presOf" srcId="{96451733-E731-4302-8793-44283F50AF05}" destId="{8177FDA4-5342-4D3B-9669-2A782FF73BAE}" srcOrd="0" destOrd="0" presId="urn:microsoft.com/office/officeart/2005/8/layout/vProcess5"/>
    <dgm:cxn modelId="{D3625B51-7117-4E15-9856-E5E732AC1688}" type="presOf" srcId="{E45B329B-1DBC-4DD1-A3D0-BAA0B03531E8}" destId="{6E3F06AB-3626-419E-B202-F7B38AD6C4BD}" srcOrd="0" destOrd="0" presId="urn:microsoft.com/office/officeart/2005/8/layout/vProcess5"/>
    <dgm:cxn modelId="{69184CBB-A2FC-4E3F-A0F7-739B37215882}" srcId="{E45B329B-1DBC-4DD1-A3D0-BAA0B03531E8}" destId="{C7F6AE09-BB2C-4AAC-B733-04F28977EE21}" srcOrd="3" destOrd="0" parTransId="{B476B38F-F4C2-413F-9CC3-E8CE98197A9B}" sibTransId="{FBDB77F3-FDEA-4D35-B867-49BBACDB531B}"/>
    <dgm:cxn modelId="{F0F7D587-4A8D-4FE4-AE31-E7CB9855D429}" srcId="{E45B329B-1DBC-4DD1-A3D0-BAA0B03531E8}" destId="{96451733-E731-4302-8793-44283F50AF05}" srcOrd="0" destOrd="0" parTransId="{66479302-BEF7-4C5C-AA54-8EE7ACBEC01A}" sibTransId="{7AD615B4-82A0-4E6A-AFCA-0D3DFCB3BD7B}"/>
    <dgm:cxn modelId="{ABEFA8AB-73D5-41FB-9D92-4615572C9CAF}" type="presOf" srcId="{C7F6AE09-BB2C-4AAC-B733-04F28977EE21}" destId="{F0AED333-C015-49CA-B305-DDF4B3544E0C}" srcOrd="0" destOrd="0" presId="urn:microsoft.com/office/officeart/2005/8/layout/vProcess5"/>
    <dgm:cxn modelId="{CC2ACD60-F7C6-4091-BF3A-AA8A38206657}" type="presOf" srcId="{7AD615B4-82A0-4E6A-AFCA-0D3DFCB3BD7B}" destId="{AA956411-7ECF-49E4-A70D-9D519A6E162F}" srcOrd="0" destOrd="0" presId="urn:microsoft.com/office/officeart/2005/8/layout/vProcess5"/>
    <dgm:cxn modelId="{30497230-7F82-45C8-B3F4-BB18A0F09A27}" type="presOf" srcId="{771ED82B-5E41-48CB-8983-EBBCDAEC87E2}" destId="{34EFC8E2-3E26-4A81-BE39-D8FF186E40F1}" srcOrd="0" destOrd="0" presId="urn:microsoft.com/office/officeart/2005/8/layout/vProcess5"/>
    <dgm:cxn modelId="{6CA1ACFF-48DF-42B4-8AB5-CB8C439DC95B}" type="presOf" srcId="{AE8665E8-CF0C-4532-9E11-B6452EE83396}" destId="{5434A90F-2BBF-48AF-8CA8-E0A83EED700D}" srcOrd="0" destOrd="0" presId="urn:microsoft.com/office/officeart/2005/8/layout/vProcess5"/>
    <dgm:cxn modelId="{6FB3BA6C-A959-45DF-9EEC-742B8CCF19BD}" type="presOf" srcId="{771ED82B-5E41-48CB-8983-EBBCDAEC87E2}" destId="{B652FA6C-BE01-4751-B462-28E75DA4A3D2}" srcOrd="1" destOrd="0" presId="urn:microsoft.com/office/officeart/2005/8/layout/vProcess5"/>
    <dgm:cxn modelId="{E740A399-683C-462D-8307-8B3B77D69DC1}" type="presOf" srcId="{C90DBF18-7FD3-47D1-8400-B57E278C5663}" destId="{73D297F3-3773-4165-8C8F-EA32268CE7C7}" srcOrd="0" destOrd="0" presId="urn:microsoft.com/office/officeart/2005/8/layout/vProcess5"/>
    <dgm:cxn modelId="{D9F7B7FA-34D5-4650-AAF2-1A65C91999A9}" type="presParOf" srcId="{6E3F06AB-3626-419E-B202-F7B38AD6C4BD}" destId="{2CDBDEFA-32D1-4E8D-872F-992B448BBC90}" srcOrd="0" destOrd="0" presId="urn:microsoft.com/office/officeart/2005/8/layout/vProcess5"/>
    <dgm:cxn modelId="{8F0DACA3-9600-41D9-8C2F-15C96CA50BBD}" type="presParOf" srcId="{6E3F06AB-3626-419E-B202-F7B38AD6C4BD}" destId="{8177FDA4-5342-4D3B-9669-2A782FF73BAE}" srcOrd="1" destOrd="0" presId="urn:microsoft.com/office/officeart/2005/8/layout/vProcess5"/>
    <dgm:cxn modelId="{72460B79-9F13-4C53-9D60-A91EEB12A26B}" type="presParOf" srcId="{6E3F06AB-3626-419E-B202-F7B38AD6C4BD}" destId="{34EFC8E2-3E26-4A81-BE39-D8FF186E40F1}" srcOrd="2" destOrd="0" presId="urn:microsoft.com/office/officeart/2005/8/layout/vProcess5"/>
    <dgm:cxn modelId="{ECB490DD-41DD-46F5-9CF4-00B320239E15}" type="presParOf" srcId="{6E3F06AB-3626-419E-B202-F7B38AD6C4BD}" destId="{5434A90F-2BBF-48AF-8CA8-E0A83EED700D}" srcOrd="3" destOrd="0" presId="urn:microsoft.com/office/officeart/2005/8/layout/vProcess5"/>
    <dgm:cxn modelId="{B5BFB33E-8A4E-4093-A779-6087813D549C}" type="presParOf" srcId="{6E3F06AB-3626-419E-B202-F7B38AD6C4BD}" destId="{F0AED333-C015-49CA-B305-DDF4B3544E0C}" srcOrd="4" destOrd="0" presId="urn:microsoft.com/office/officeart/2005/8/layout/vProcess5"/>
    <dgm:cxn modelId="{70252753-7AC0-4C0D-B80D-75592E1DD5AC}" type="presParOf" srcId="{6E3F06AB-3626-419E-B202-F7B38AD6C4BD}" destId="{AA956411-7ECF-49E4-A70D-9D519A6E162F}" srcOrd="5" destOrd="0" presId="urn:microsoft.com/office/officeart/2005/8/layout/vProcess5"/>
    <dgm:cxn modelId="{FA3D8662-3AE0-402C-AEE0-6277896E1AE7}" type="presParOf" srcId="{6E3F06AB-3626-419E-B202-F7B38AD6C4BD}" destId="{73D297F3-3773-4165-8C8F-EA32268CE7C7}" srcOrd="6" destOrd="0" presId="urn:microsoft.com/office/officeart/2005/8/layout/vProcess5"/>
    <dgm:cxn modelId="{7AB140CD-D5BD-408E-9032-8B41210BEE1E}" type="presParOf" srcId="{6E3F06AB-3626-419E-B202-F7B38AD6C4BD}" destId="{ABEA1E51-0510-4F81-ADD2-670491DFD513}" srcOrd="7" destOrd="0" presId="urn:microsoft.com/office/officeart/2005/8/layout/vProcess5"/>
    <dgm:cxn modelId="{415DABC2-74CE-4F84-8844-FAF1A77DFB96}" type="presParOf" srcId="{6E3F06AB-3626-419E-B202-F7B38AD6C4BD}" destId="{D7A25E37-D0CC-4899-82AC-FCF5D9E90B1E}" srcOrd="8" destOrd="0" presId="urn:microsoft.com/office/officeart/2005/8/layout/vProcess5"/>
    <dgm:cxn modelId="{804A03F2-4A7D-42AC-A495-E003626D806D}" type="presParOf" srcId="{6E3F06AB-3626-419E-B202-F7B38AD6C4BD}" destId="{B652FA6C-BE01-4751-B462-28E75DA4A3D2}" srcOrd="9" destOrd="0" presId="urn:microsoft.com/office/officeart/2005/8/layout/vProcess5"/>
    <dgm:cxn modelId="{D8FACD94-3219-4AFB-82B5-F7FD4F7C7D7E}" type="presParOf" srcId="{6E3F06AB-3626-419E-B202-F7B38AD6C4BD}" destId="{C12A12FA-B670-4A34-8658-3A302290A895}" srcOrd="10" destOrd="0" presId="urn:microsoft.com/office/officeart/2005/8/layout/vProcess5"/>
    <dgm:cxn modelId="{4D4C92AA-161D-40BE-8CE6-34622D75393D}" type="presParOf" srcId="{6E3F06AB-3626-419E-B202-F7B38AD6C4BD}" destId="{1E6F09FD-EAA8-4228-B76A-2AB51FB2B5A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77FDA4-5342-4D3B-9669-2A782FF73BAE}">
      <dsp:nvSpPr>
        <dsp:cNvPr id="0" name=""/>
        <dsp:cNvSpPr/>
      </dsp:nvSpPr>
      <dsp:spPr>
        <a:xfrm>
          <a:off x="1595538" y="0"/>
          <a:ext cx="6583680" cy="9957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b="1" kern="1200" dirty="0" smtClean="0">
              <a:latin typeface="Gisha" panose="020B0502040204020203" pitchFamily="34" charset="-79"/>
              <a:cs typeface="Gisha" panose="020B0502040204020203" pitchFamily="34" charset="-79"/>
            </a:rPr>
            <a:t>שלב א- משימה אישית 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>
              <a:latin typeface="Gisha" panose="020B0502040204020203" pitchFamily="34" charset="-79"/>
              <a:cs typeface="Gisha" panose="020B0502040204020203" pitchFamily="34" charset="-79"/>
            </a:rPr>
            <a:t>1. טרום קריאה. 2. מנה ראשונה</a:t>
          </a:r>
          <a:endParaRPr lang="he-IL" sz="16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2718490" y="29163"/>
        <a:ext cx="5431564" cy="937385"/>
      </dsp:txXfrm>
    </dsp:sp>
    <dsp:sp modelId="{34EFC8E2-3E26-4A81-BE39-D8FF186E40F1}">
      <dsp:nvSpPr>
        <dsp:cNvPr id="0" name=""/>
        <dsp:cNvSpPr/>
      </dsp:nvSpPr>
      <dsp:spPr>
        <a:xfrm>
          <a:off x="370414" y="1209499"/>
          <a:ext cx="7887972" cy="995711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b="1" kern="1200" dirty="0" smtClean="0">
              <a:latin typeface="Gisha" panose="020B0502040204020203" pitchFamily="34" charset="-79"/>
              <a:cs typeface="Gisha" panose="020B0502040204020203" pitchFamily="34" charset="-79"/>
            </a:rPr>
            <a:t>שלב ב' – משימה קבוצתית: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>
              <a:latin typeface="Gisha" panose="020B0502040204020203" pitchFamily="34" charset="-79"/>
              <a:cs typeface="Gisha" panose="020B0502040204020203" pitchFamily="34" charset="-79"/>
            </a:rPr>
            <a:t>* מערכת יחסים בין דמויות</a:t>
          </a:r>
          <a:endParaRPr lang="en-US" sz="1600" b="1" kern="1200" dirty="0" smtClean="0">
            <a:latin typeface="Gisha" panose="020B0502040204020203" pitchFamily="34" charset="-79"/>
            <a:cs typeface="Gisha" panose="020B0502040204020203" pitchFamily="34" charset="-79"/>
          </a:endParaRP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>
              <a:latin typeface="Gisha" panose="020B0502040204020203" pitchFamily="34" charset="-79"/>
              <a:cs typeface="Gisha" panose="020B0502040204020203" pitchFamily="34" charset="-79"/>
            </a:rPr>
            <a:t>* שירים עד כאן..</a:t>
          </a:r>
          <a:endParaRPr lang="he-IL" sz="16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1835627" y="1238662"/>
        <a:ext cx="6393597" cy="937385"/>
      </dsp:txXfrm>
    </dsp:sp>
    <dsp:sp modelId="{5434A90F-2BBF-48AF-8CA8-E0A83EED700D}">
      <dsp:nvSpPr>
        <dsp:cNvPr id="0" name=""/>
        <dsp:cNvSpPr/>
      </dsp:nvSpPr>
      <dsp:spPr>
        <a:xfrm>
          <a:off x="501001" y="2353500"/>
          <a:ext cx="6583680" cy="995711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b="1" kern="1200" dirty="0" smtClean="0">
              <a:latin typeface="Gisha" panose="020B0502040204020203" pitchFamily="34" charset="-79"/>
              <a:cs typeface="Gisha" panose="020B0502040204020203" pitchFamily="34" charset="-79"/>
            </a:rPr>
            <a:t>שלב ג' – משימה קבוצתית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000" b="1" kern="1200" dirty="0" smtClean="0">
              <a:latin typeface="Gisha" panose="020B0502040204020203" pitchFamily="34" charset="-79"/>
              <a:cs typeface="Gisha" panose="020B0502040204020203" pitchFamily="34" charset="-79"/>
            </a:rPr>
            <a:t>ספרות ומדע</a:t>
          </a:r>
          <a:endParaRPr lang="he-IL" sz="20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1720530" y="2382663"/>
        <a:ext cx="5334987" cy="937385"/>
      </dsp:txXfrm>
    </dsp:sp>
    <dsp:sp modelId="{F0AED333-C015-49CA-B305-DDF4B3544E0C}">
      <dsp:nvSpPr>
        <dsp:cNvPr id="0" name=""/>
        <dsp:cNvSpPr/>
      </dsp:nvSpPr>
      <dsp:spPr>
        <a:xfrm>
          <a:off x="-50381" y="3530251"/>
          <a:ext cx="6583680" cy="995711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b="1" kern="1200" smtClean="0">
              <a:latin typeface="Gisha" panose="020B0502040204020203" pitchFamily="34" charset="-79"/>
              <a:cs typeface="Gisha" panose="020B0502040204020203" pitchFamily="34" charset="-79"/>
            </a:rPr>
            <a:t>שלב ד' – משוב אישי</a:t>
          </a:r>
          <a:endParaRPr lang="he-IL" sz="2400" b="1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1177377" y="3559414"/>
        <a:ext cx="5326758" cy="937385"/>
      </dsp:txXfrm>
    </dsp:sp>
    <dsp:sp modelId="{AA956411-7ECF-49E4-A70D-9D519A6E162F}">
      <dsp:nvSpPr>
        <dsp:cNvPr id="0" name=""/>
        <dsp:cNvSpPr/>
      </dsp:nvSpPr>
      <dsp:spPr>
        <a:xfrm>
          <a:off x="1595538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3100" kern="1200"/>
        </a:p>
      </dsp:txBody>
      <dsp:txXfrm>
        <a:off x="1741161" y="762624"/>
        <a:ext cx="355966" cy="487027"/>
      </dsp:txXfrm>
    </dsp:sp>
    <dsp:sp modelId="{73D297F3-3773-4165-8C8F-EA32268CE7C7}">
      <dsp:nvSpPr>
        <dsp:cNvPr id="0" name=""/>
        <dsp:cNvSpPr/>
      </dsp:nvSpPr>
      <dsp:spPr>
        <a:xfrm>
          <a:off x="1044155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3100" kern="1200"/>
        </a:p>
      </dsp:txBody>
      <dsp:txXfrm>
        <a:off x="1189778" y="1939375"/>
        <a:ext cx="355966" cy="487027"/>
      </dsp:txXfrm>
    </dsp:sp>
    <dsp:sp modelId="{ABEA1E51-0510-4F81-ADD2-670491DFD513}">
      <dsp:nvSpPr>
        <dsp:cNvPr id="0" name=""/>
        <dsp:cNvSpPr/>
      </dsp:nvSpPr>
      <dsp:spPr>
        <a:xfrm>
          <a:off x="501001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3100" kern="1200"/>
        </a:p>
      </dsp:txBody>
      <dsp:txXfrm>
        <a:off x="646624" y="3116125"/>
        <a:ext cx="355966" cy="487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DEF96-1B68-416B-8005-26691DC7C7D2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85C1C-8D9C-4724-BA6B-8372260EB4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3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85C1C-8D9C-4724-BA6B-8372260EB43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46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85C1C-8D9C-4724-BA6B-8372260EB43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1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69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6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7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6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5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9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9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8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3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326F2-852B-4152-B3A0-AB058B1185A8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1F7C5-A29D-4307-B291-FA3B38F6AE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0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827584" y="339113"/>
            <a:ext cx="7416824" cy="1872208"/>
          </a:xfrm>
          <a:prstGeom prst="roundRect">
            <a:avLst/>
          </a:prstGeom>
          <a:ln>
            <a:solidFill>
              <a:srgbClr val="0C359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הערכה חלופית בספרות</a:t>
            </a:r>
          </a:p>
          <a:p>
            <a:pPr algn="ctr"/>
            <a:r>
              <a:rPr lang="he-IL" sz="2400" b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יחידה משולבת- ספרות ומדע</a:t>
            </a:r>
          </a:p>
          <a:p>
            <a:pPr algn="ctr"/>
            <a:r>
              <a:rPr lang="he-IL" sz="28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יחידת הרומן</a:t>
            </a:r>
          </a:p>
          <a:p>
            <a:pPr algn="ctr"/>
            <a:r>
              <a:rPr lang="he-IL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</a:rPr>
              <a:t>מטלה מתוקשבת </a:t>
            </a:r>
            <a:endParaRPr lang="en-US" sz="2800" b="1" dirty="0">
              <a:solidFill>
                <a:srgbClr val="002060"/>
              </a:solidFill>
              <a:latin typeface="Tahoma" pitchFamily="34" charset="0"/>
              <a:ea typeface="Tahoma" pitchFamily="34" charset="0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1763688" y="5293330"/>
            <a:ext cx="5544616" cy="126030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1600" dirty="0" smtClean="0">
                <a:solidFill>
                  <a:srgbClr val="0C3590"/>
                </a:solidFill>
                <a:latin typeface="Guttman Hatzvi" panose="02010401010101010101" pitchFamily="2" charset="-79"/>
                <a:cs typeface="Guttman Hatzvi" panose="02010401010101010101" pitchFamily="2" charset="-79"/>
              </a:rPr>
              <a:t>מורות לספרות: מיכל דינר, רחלי מדר. </a:t>
            </a:r>
          </a:p>
          <a:p>
            <a:pPr algn="ctr"/>
            <a:r>
              <a:rPr lang="he-IL" sz="1600" dirty="0" smtClean="0">
                <a:solidFill>
                  <a:srgbClr val="0C3590"/>
                </a:solidFill>
                <a:latin typeface="Guttman Hatzvi" panose="02010401010101010101" pitchFamily="2" charset="-79"/>
                <a:cs typeface="Guttman Hatzvi" panose="02010401010101010101" pitchFamily="2" charset="-79"/>
              </a:rPr>
              <a:t>מורה למדעים: עינת בן אליהו</a:t>
            </a:r>
            <a:endParaRPr lang="he-IL" sz="1600" dirty="0">
              <a:solidFill>
                <a:srgbClr val="0C3590"/>
              </a:solidFill>
              <a:latin typeface="Guttman Hatzvi" panose="02010401010101010101" pitchFamily="2" charset="-79"/>
              <a:cs typeface="Guttman Hatzvi" panose="02010401010101010101" pitchFamily="2" charset="-79"/>
            </a:endParaRPr>
          </a:p>
          <a:p>
            <a:pPr algn="ctr"/>
            <a:r>
              <a:rPr lang="he-IL" sz="1600" dirty="0" smtClean="0">
                <a:solidFill>
                  <a:srgbClr val="0C3590"/>
                </a:solidFill>
                <a:latin typeface="Guttman Hatzvi" panose="02010401010101010101" pitchFamily="2" charset="-79"/>
                <a:cs typeface="Guttman Hatzvi" panose="02010401010101010101" pitchFamily="2" charset="-79"/>
              </a:rPr>
              <a:t>מבוסס על מטלה מתוקשבת שנכתבה ונערכה ע"י</a:t>
            </a:r>
          </a:p>
          <a:p>
            <a:pPr algn="r"/>
            <a:r>
              <a:rPr lang="he-IL" sz="1600" dirty="0" smtClean="0">
                <a:solidFill>
                  <a:srgbClr val="0C3590"/>
                </a:solidFill>
                <a:latin typeface="Guttman Hatzvi" panose="02010401010101010101" pitchFamily="2" charset="-79"/>
                <a:cs typeface="Guttman Hatzvi" panose="02010401010101010101" pitchFamily="2" charset="-79"/>
              </a:rPr>
              <a:t>           ענת מורן, מדריכת ספרות ולקויות למידה</a:t>
            </a:r>
          </a:p>
          <a:p>
            <a:pPr algn="r"/>
            <a:r>
              <a:rPr lang="he-IL" sz="1600" dirty="0" smtClean="0">
                <a:solidFill>
                  <a:srgbClr val="0C3590"/>
                </a:solidFill>
                <a:latin typeface="Guttman Hatzvi" panose="02010401010101010101" pitchFamily="2" charset="-79"/>
                <a:cs typeface="Guttman Hatzvi" panose="02010401010101010101" pitchFamily="2" charset="-79"/>
              </a:rPr>
              <a:t>           מירי </a:t>
            </a:r>
            <a:r>
              <a:rPr lang="he-IL" sz="1600" dirty="0">
                <a:solidFill>
                  <a:srgbClr val="0C3590"/>
                </a:solidFill>
                <a:latin typeface="Guttman Hatzvi" panose="02010401010101010101" pitchFamily="2" charset="-79"/>
                <a:cs typeface="Guttman Hatzvi" panose="02010401010101010101" pitchFamily="2" charset="-79"/>
              </a:rPr>
              <a:t>וידן, מדריכת ספרות ותקשוב </a:t>
            </a:r>
            <a:r>
              <a:rPr lang="he-IL" sz="1600" dirty="0" smtClean="0">
                <a:solidFill>
                  <a:srgbClr val="0C3590"/>
                </a:solidFill>
                <a:latin typeface="Guttman Hatzvi" panose="02010401010101010101" pitchFamily="2" charset="-79"/>
                <a:cs typeface="Guttman Hatzvi" panose="02010401010101010101" pitchFamily="2" charset="-79"/>
              </a:rPr>
              <a:t>ממ"ד   </a:t>
            </a:r>
            <a:endParaRPr lang="en-US" sz="1600" dirty="0">
              <a:cs typeface="Guttman Hatzvi" panose="02010401010101010101" pitchFamily="2" charset="-79"/>
            </a:endParaRP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90" y="278459"/>
            <a:ext cx="1259395" cy="1278333"/>
          </a:xfrm>
          <a:prstGeom prst="rect">
            <a:avLst/>
          </a:prstGeom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">
            <a:off x="2121133" y="3767789"/>
            <a:ext cx="152400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900000">
            <a:off x="179330" y="2722863"/>
            <a:ext cx="1524000" cy="2352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תמונה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7483">
            <a:off x="7222160" y="2832376"/>
            <a:ext cx="1524000" cy="240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6" name="Picture 2" descr="https://upload.wikimedia.org/wikipedia/he/thumb/6/61/Boi_haruach.jpg/314px-Boi_haruach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16637">
            <a:off x="4350681" y="2531696"/>
            <a:ext cx="1696360" cy="258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00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619672" y="116632"/>
            <a:ext cx="5688632" cy="576064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he-IL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שירים עד כאן.. (25%)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47947"/>
              </p:ext>
            </p:extLst>
          </p:nvPr>
        </p:nvGraphicFramePr>
        <p:xfrm>
          <a:off x="179512" y="908720"/>
          <a:ext cx="8856984" cy="7166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1194"/>
                <a:gridCol w="3529406"/>
                <a:gridCol w="2001011"/>
                <a:gridCol w="1455373"/>
              </a:tblGrid>
              <a:tr h="674590"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/>
                        <a:t>הקשר לספר</a:t>
                      </a:r>
                    </a:p>
                    <a:p>
                      <a:pPr algn="ctr" rtl="1"/>
                      <a:r>
                        <a:rPr lang="he-IL" sz="1200" dirty="0" smtClean="0"/>
                        <a:t>7%</a:t>
                      </a:r>
                      <a:endParaRPr lang="he-IL" sz="120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אמצעי עיצוב</a:t>
                      </a:r>
                    </a:p>
                    <a:p>
                      <a:pPr algn="ctr" rtl="1"/>
                      <a:r>
                        <a:rPr lang="he-IL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8%</a:t>
                      </a:r>
                      <a:endParaRPr lang="en-US" sz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baseline="0" dirty="0" smtClean="0"/>
                        <a:t>תוכן השיר</a:t>
                      </a:r>
                    </a:p>
                    <a:p>
                      <a:pPr algn="ctr" rtl="1"/>
                      <a:r>
                        <a:rPr lang="he-IL" sz="1200" baseline="0" dirty="0" smtClean="0"/>
                        <a:t>10%</a:t>
                      </a:r>
                      <a:endParaRPr lang="he-IL" sz="12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1200" dirty="0" smtClean="0"/>
                        <a:t>   הקריטריון</a:t>
                      </a:r>
                    </a:p>
                    <a:p>
                      <a:pPr algn="r" rtl="1"/>
                      <a:endParaRPr lang="he-IL" sz="1200" dirty="0" smtClean="0"/>
                    </a:p>
                    <a:p>
                      <a:pPr algn="r" rtl="1"/>
                      <a:r>
                        <a:rPr lang="he-IL" sz="1200" dirty="0" smtClean="0"/>
                        <a:t>רמות ביצוע</a:t>
                      </a:r>
                      <a:endParaRPr lang="en-US" sz="1200" dirty="0">
                        <a:solidFill>
                          <a:schemeClr val="bg1"/>
                        </a:solidFill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674797"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בחירה נכונה של קטע/משפט המתקשר לאחד השירים.</a:t>
                      </a:r>
                      <a:endParaRPr lang="he-IL" sz="1200" baseline="0" dirty="0" smtClean="0"/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העתקת הקטע/המשפט.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הסבר הגיוני ומנומק לקשר שבין השיר לקטע/המשפט.</a:t>
                      </a:r>
                      <a:endParaRPr lang="en-US" sz="12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זיהוי אמצעי עיצוב </a:t>
                      </a:r>
                      <a:r>
                        <a:rPr lang="he-IL" sz="1200" u="sng" dirty="0" smtClean="0"/>
                        <a:t>מרכזי </a:t>
                      </a:r>
                      <a:r>
                        <a:rPr lang="he-IL" sz="1200" dirty="0" smtClean="0"/>
                        <a:t>בכל אחד מהשירים.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הסבר מפורט ובהיר</a:t>
                      </a:r>
                      <a:r>
                        <a:rPr lang="he-IL" sz="1200" baseline="0" dirty="0" smtClean="0"/>
                        <a:t> </a:t>
                      </a:r>
                      <a:r>
                        <a:rPr lang="he-IL" sz="1200" dirty="0" smtClean="0"/>
                        <a:t>של תרומת</a:t>
                      </a:r>
                      <a:r>
                        <a:rPr lang="he-IL" sz="1200" baseline="0" dirty="0" smtClean="0"/>
                        <a:t> האמצעים למשמעות כל אחד מן השירים.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endParaRPr lang="he-IL" sz="1200" baseline="0" dirty="0" smtClean="0"/>
                    </a:p>
                    <a:p>
                      <a:pPr marL="0" indent="0" algn="r" rtl="1">
                        <a:buFont typeface="Arial" pitchFamily="34" charset="0"/>
                        <a:buNone/>
                      </a:pPr>
                      <a:r>
                        <a:rPr lang="he-IL" sz="1200" baseline="0" dirty="0" smtClean="0"/>
                        <a:t> </a:t>
                      </a:r>
                      <a:endParaRPr lang="he-IL" sz="120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הסבר עשיר ומפורט של תוכן השירים, תוך התייחסות לתחום בו עוסקים השירים (משפחה/שואה).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הטענות שנטענות לגבי היחסים במשפחה/ האווירה השוררת בשירים מוכחות ומוסברות בבהירות.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ישנם ציטוטים מתוך השירים.</a:t>
                      </a:r>
                      <a:endParaRPr lang="he-IL" sz="12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/>
                        <a:t>רמה מיטבית</a:t>
                      </a:r>
                    </a:p>
                    <a:p>
                      <a:pPr algn="ctr" rtl="1"/>
                      <a:endParaRPr lang="he-IL" sz="1200" dirty="0" smtClean="0"/>
                    </a:p>
                    <a:p>
                      <a:pPr algn="ctr" rtl="1"/>
                      <a:r>
                        <a:rPr lang="he-IL" sz="1200" dirty="0" smtClean="0"/>
                        <a:t>20-25</a:t>
                      </a:r>
                      <a:endParaRPr lang="en-US" sz="12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543524"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בחירה לא מדויקת של קטע/משפט המתקשר לאחד השירים.</a:t>
                      </a:r>
                      <a:endParaRPr lang="he-IL" sz="1200" baseline="0" dirty="0" smtClean="0"/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העתקת הקטע/המשפט.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הסבר חלקי לקשר שבין השיר לקטע/המשפט.</a:t>
                      </a:r>
                      <a:endParaRPr lang="en-US" sz="12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זיהוי אמצעי עיצוב שולי בכל אחד מהשירים.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הסבר חלקי של תרומת האמצעים למשמעות כל אחד מן השירים.</a:t>
                      </a:r>
                    </a:p>
                    <a:p>
                      <a:pPr algn="r" rtl="1"/>
                      <a:endParaRPr lang="en-US" sz="12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הסבר חלקי של תוכן השירים, התייחסות מועטה לתחום בו עוסקים השירים (משפחה/שואה) 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הטענות שנטענות לגבי היחסים במשפחה/ האווירה השוררת בשירים מוכחות ומוסברות באופן חלקי.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ישנם מעט ציטוטים מתוך השירים.</a:t>
                      </a:r>
                    </a:p>
                    <a:p>
                      <a:pPr marL="0" indent="0" algn="r" rtl="1">
                        <a:buFont typeface="Arial" pitchFamily="34" charset="0"/>
                        <a:buNone/>
                      </a:pPr>
                      <a:endParaRPr lang="he-IL" sz="12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/>
                        <a:t>רמה חלקית</a:t>
                      </a:r>
                    </a:p>
                    <a:p>
                      <a:pPr algn="ctr" rtl="1"/>
                      <a:endParaRPr lang="he-IL" sz="1200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200" dirty="0" smtClean="0"/>
                        <a:t>15-19</a:t>
                      </a:r>
                      <a:endParaRPr lang="en-US" sz="1200" dirty="0" smtClean="0"/>
                    </a:p>
                    <a:p>
                      <a:pPr algn="ctr" rtl="1"/>
                      <a:endParaRPr lang="he-IL" sz="1200" dirty="0" smtClean="0"/>
                    </a:p>
                    <a:p>
                      <a:pPr algn="ctr" rtl="1"/>
                      <a:endParaRPr lang="en-US" sz="12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198714"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הקטע/משפט שנבחר</a:t>
                      </a:r>
                      <a:r>
                        <a:rPr lang="he-IL" sz="1200" baseline="0" dirty="0" smtClean="0"/>
                        <a:t> איננו </a:t>
                      </a:r>
                      <a:r>
                        <a:rPr lang="he-IL" sz="1200" dirty="0" smtClean="0"/>
                        <a:t>מתקשר לשירים.</a:t>
                      </a:r>
                      <a:endParaRPr lang="he-IL" sz="1200" baseline="0" dirty="0" smtClean="0"/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אין ציטוט של קטע/משפט מתוך הספר.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חסר הסבר לקשר שבין השיר לקטע/המשפט.</a:t>
                      </a:r>
                      <a:endParaRPr lang="en-US" sz="12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זיהוי אמצעי עיצוב </a:t>
                      </a:r>
                      <a:r>
                        <a:rPr lang="he-IL" sz="1200" u="none" dirty="0" smtClean="0"/>
                        <a:t>מרכזי </a:t>
                      </a:r>
                      <a:r>
                        <a:rPr lang="he-IL" sz="1200" dirty="0" smtClean="0"/>
                        <a:t>או שולי בשיר אחד בלבד.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dirty="0" smtClean="0"/>
                        <a:t>חסר הסבר של תרומת</a:t>
                      </a:r>
                      <a:r>
                        <a:rPr lang="he-IL" sz="1200" baseline="0" dirty="0" smtClean="0"/>
                        <a:t> האמצעים למשמעות כל אחד מן השירים.</a:t>
                      </a:r>
                    </a:p>
                    <a:p>
                      <a:pPr algn="r" rtl="1"/>
                      <a:endParaRPr lang="en-US" sz="12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he-IL" sz="1200" baseline="0" dirty="0" smtClean="0"/>
                        <a:t>הסבר דל של תוכן השירים, חסרה התייחסות לתחום בו עוסקים השירים (משפחה/שואה), או לחלופין ישנו הסבר של שיר אחד בלבד.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הטענות שנטענות לגבי היחסים במשפחה/ האווירה השוררת בשירים אינן מוכחות ומוסברות.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200" baseline="0" dirty="0" smtClean="0"/>
                        <a:t>חסרים ציטוטים מתוך השירים.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/>
                        <a:t> רמה התחלתית</a:t>
                      </a:r>
                    </a:p>
                    <a:p>
                      <a:pPr algn="ctr" rtl="1"/>
                      <a:endParaRPr lang="he-IL" sz="1200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200" dirty="0" smtClean="0"/>
                        <a:t>14 ומטה</a:t>
                      </a:r>
                      <a:endParaRPr lang="en-US" sz="1200" dirty="0" smtClean="0"/>
                    </a:p>
                    <a:p>
                      <a:pPr algn="ctr" rtl="1"/>
                      <a:endParaRPr lang="he-IL" sz="1200" dirty="0" smtClean="0"/>
                    </a:p>
                    <a:p>
                      <a:pPr algn="ctr" rtl="1"/>
                      <a:endParaRPr lang="en-US" sz="12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6" descr="http://www.yahalomschool.org/portals/45/images/animation/5621_(201)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1368">
            <a:off x="6012160" y="88358"/>
            <a:ext cx="1172269" cy="532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4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057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9692" y="312738"/>
            <a:ext cx="6840760" cy="743769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e-IL" sz="3200" b="1" dirty="0" smtClean="0">
                <a:solidFill>
                  <a:schemeClr val="accent4">
                    <a:lumMod val="75000"/>
                  </a:schemeClr>
                </a:solidFill>
                <a:latin typeface="Guttman Yad-Brush" pitchFamily="2" charset="-79"/>
                <a:ea typeface="Tahoma" pitchFamily="34" charset="0"/>
                <a:cs typeface="Guttman Yad-Brush" pitchFamily="2" charset="-79"/>
              </a:rPr>
              <a:t>ספרות ומדע</a:t>
            </a:r>
            <a:endParaRPr lang="he-IL" sz="3200" b="1" dirty="0">
              <a:solidFill>
                <a:schemeClr val="accent4">
                  <a:lumMod val="75000"/>
                </a:schemeClr>
              </a:solidFill>
              <a:latin typeface="Guttman Yad-Brush" pitchFamily="2" charset="-79"/>
              <a:ea typeface="Tahoma" pitchFamily="34" charset="0"/>
              <a:cs typeface="Guttman Yad-Brush" pitchFamily="2" charset="-79"/>
            </a:endParaRPr>
          </a:p>
        </p:txBody>
      </p:sp>
      <p:sp>
        <p:nvSpPr>
          <p:cNvPr id="4" name="AutoShape 12" descr="data:image/jpeg;base64,/9j/4AAQSkZJRgABAQAAAQABAAD/2wCEAAkGBxQQEBUQEBQUFBAUFRUWFBQVFBAVFRUUFBUWFhUUFBQYHCggGBolGxUYITEhJSkrLi4uFx8zODMsNygtLisBCgoKDg0OGhAQGiwkHCQsLCwsLSwsLCwsLywsLCwsLCwsLCwsLCwsLCwsLCwsLCwsLCwsLCwsLCwsLCwsLCwsK//AABEIALEBHAMBIgACEQEDEQH/xAAcAAABBQEBAQAAAAAAAAAAAAAAAQIDBAUGBwj/xABCEAACAQIEAwUFBgQFAgcBAAABAgADEQQSITEFQVETImFxkQYHMkKBFFKhscHwI2Jy0RUzgqLxkuE0Q1Njc7LCF//EABgBAQEBAQEAAAAAAAAAAAAAAAABAgME/8QAIhEBAQACAgICAwEBAAAAAAAAAAECERIhAzFBURNh8HHB/9oADAMBAAIRAxEAPwD1KLEiyghCEAhCEAhCEAhCEAhCIZARDCJCgmESEBYSTDUs7WOgsST4C39xJ6OMpFb0ClQXIzKVfVSQwzDmCCJZLUtU1hNCpjCou+VR4m3pMni3tQuHw9TEFWqLTAOVVuTqBodrDcnoJeFTknEWUfZ32jo8RoLiKSsFYsuuUEMu/wDUPETQqIVOslliy7JFjRFmVLCEJQsIRYCRYQgJaFosICWhaLCAloWiwkEQMW8baLKHQiRZULCJFgEIQgEIkICxDCIZAkSEIUklo081yTZRqxOgA85EZrYKnamL7G5PkYiVEagyWA0bZbfLyuPHf6iZ1MJQXs6SqoA+FQoVeew0G/8AzLtZ9TyHM8zMqo91bIO6P9zchO3pgMBrUfvMdRfWyjnrsJTV8yZzsc2UdANPU3/CQ0eMUqj1sMtQNiaahqq2bQG1rG1iACBYbXj8UctOkvMgn8b/AKTNWJMJWFPQAZenKalKqGF1OnTcenKc3Vr2kdDHFG02PKY5NadXbmITKw3EG7VFyEo4bMwOiEAFbjoddeoHWah0MWEOhEizKlixBFgLCEIBCEIBCEIBCEIEUIkJoLC8SEIcIRBFgEIXiXgLCNhIHRpMLxpgEIkJFE2qosoUdPwExUaxB6ETZrNfX92m8PbOTG4pUOijdvykWLtTphBvt9TuZNXYFwx2UE/XYCVjTLuL8/wHMzoyZS4cFQsFUVKtgzWAORToCdzKHG6o7Ww2VQo+gAmnjMTmrCmDppfyGpnN4t8zs3Un8TeZy9LGfxlqppN9nKrWsMhcXXcXv9Lx1EtkXPbPYZrXtmtrbwvJGMaTOTbX4Pib6HynREzjOH1Mr/vrOuV76y76EwMcDIQY4NIJbxQZHmi3gSRbyO8W8B94XjLwvAdC8beF4DrwvG3heBHaFot4l5QZYZYXheAoEdaMvC8B9oWjLxLwH2haMvC8B9o0iNJjSYD7eMaRGkxpMgeZZw2KsMrbcj0lAtEzRLpLEteoASCdBKGO4mFvk1NrXk2LRRQqVL2ZQSNTYk25TnMBivtFNmsMyb20/Azf5J6X8d1tewdY5nqH5VPqRYfnKDuSSepjKOODBkRxmAzMh+IDYG3S/OPVDaVEJhB1MjaYqpsN8Y/fOdi6kWPUAj0nGYJSX09eU7qkO1pBR8SjT+0SbhVcGOBlLtY4V5kXLxbyp28X7RAt5oZpV+0Q7eBazQzSr28O3EKs5oZpW7eHbwLOaGeVu3h28DX+xw+xy7aFp10yo/Y4fY5etC0aFA4SMOHmjaIVjQzTRjDSmk1KRGlJoUOziFZdNKN7KTQp9nDs5dFGOFKNG2eaUTsZpdlDsY0bZn2eH2aagoySnQ67RxNs1+FK1Mir8LW7v10JnJ4zCrg67qVNOnVXukkEb6agm2t953mOtdTyvr5TO4hgVq0qj1EV2uGUEXyqoGVR9D6yZeKVvDyaeXcQpvSqpiaQuyX0/wDUpt8dM+Y26EA8p1OGqpVRaiHMji6m2tuhHIja3hI8V7PFqQdHyqTYg62mdRw7YAkMb4dzdjr/AAmO9T+g/N0+L70uGNk1Uzylu41Ww46CRNhx0EuRpWWxlSVcp0m3wnG2ImVUWMpVMpmfQ6+vw9apzrYZtx49Yg4CfD1lbh/EVVC1RgqAXJJsB43m9RN1DC4BAPTfqJbjvs2yjwFvD1gOBN4es2gx6x3aGOBtif4E3h6xDwNvD1m6KkXtJOJtzrcFfpI24Uw5GdP2kXPHE25X/DG6H0if4a3Q+k6vPDPJxNuU/wANbofSJ/hrdD6TrM8TPLxXaPLDLC8LzbIywywvC8BCIlot4ShLRCsdAiBEViBZJaKBII8kULJcsULAjywtJLRQIDAsa9QDSJjMQKa359JyuO9oFzFCbNy6HyMnKb7XjbNrWK4hey/L2gDDwfug/QzSZ83cGigaseYtacRjMUcr2vcjTwN7zoKLGoq0lYlQBmY2ux5k28ZuVNH4qtTsEXVQSfMnnMTjCsRcDQcp0FPh4BABuYzHUUQd8i/SaRxOCxBoiwGajypj46Q/9u/xJ/Ly5clmxg8XTrD+G6tbcD4h4Mp1U+czeJUlJJQ26TnsZhwxu6BiNiQCR5dJztiyOzxLKgzOyqBuSQB6zn8d7R0h3cOprudiO7SHiah3H9IaYX2Wne+Rcw55Rf1lbH4gUirdTl+h/wCJi5RuYtqmaldw2IfOQbqgutJDyIW/eb+Zrnpa89P9jsea1NlLBjTIB66jS88Ufiulgco68zOv923FHpYhVynsqncJOmp+E+v5zE8nemr4+tvXQsXLHAQnTbiYViESSJaXYYBFtFtFtGw3LDLHQgNywyx0IEd4ZoXheUF4XhcQuIC5ol4C0WFJeF4oWLaA2OAhlhlgLeES0USAlXiWM7JM3Pl/eWyZxHtdxXe22w8pjPLUbwx3WNxn2hdmtfS/rOcxdfNK2IxF2vOh9jvZtsY2d7rQU9482P3V/vynHHdd7ZG77CcIaovb1v8AKU/wwfmy7m/3QfyM3cNSU1makO4T+PM2m2ctKnYCyItgoGwGwEwVxKFy63S+6gX+s9WHTzZXabHYorenRHf5t08phVuGMTeo2s3TjaaDXMPHKZnYriuH3LH0m7IzHP4zAgbAmYWIUjedDxDjNJtArHwuAPQTExGPv8KAeOpPqZxy03Ns6r4zOxOAauRTQEuxAUDcsTp+M0XreEdwviC0MTTrsCyo4YqLX06XnNuOWw+FIchjcqSum2htpNvhWKZKikHYgj6G8hdBmdl+FnYi+9ixIv8ASWuCYY1sRTpD5nVfU6zj89O/w+gFNwD4RYQvPU8ghC8LwmhCF4XlNCELwvBoQheF4EWWGWPhLsNywsI6ECMiKI+EbCCLCLCkiXiwgEJV4liTSpPUGpUaDqeQnlPtH7fOhNLOrNz+6D0UDe3UzOWWm8MLk9J45xIIhCsPE308p5Hx3ipqOQf+0xm49UrkszEqPHTXpO89ivYpcSiYvEk5CbpTtbOo2LH7pPIbjnrON3nXXrCM/wBkvY6pjLVal6eH+98zj+Qfrt5z1rB4RKNNadNQqKLAD97+MrY3jFDD2V3VbaBRrYDYWG0qH2qw9rhyfIf3nSaxcrvJsVKYYFTsRacxTUU3K72O/WOxHtxQXYMfK0zhxiliWL0+6b95SRcdD5H9DOmOU2zcbI2a9YBZzGNxNMk3AP0lzF1nAtuvWY1TBs5uLzpkxFXFVl+VBMyoSZr4nCsosBczJq0GB136ThnHXFWq2G/pKq4YvrawlnEKqC7MASbAkjc8hJWrKjimDeyu3mQDv++U5V1wm1f7Jf51B5X2nX+67gpNV8S4sKV1XxcjUg87A/7hPL8TxIE1CTaxA/Af3nr/ALr+NocJ2TG2V2ykjRlNufneTDXJfJuYu+hEDQnpeUt4XjSYXgLeNLwvElC54Z4kSAueHaRIWgSZoXkQeODyaEl4RmaLmjQjxeKSijVKrBUUXZibACedcZ98mFpIxoUqtRl3zBUFixQEam+qnpJvfNxEph6NFQSajO1hzNMALm8Lvf8A0zxDGooBTKzMFANidAh0voeZ/OS9LO3pGL972IBXKqBGF1K07HcDXMzbFgJBQ97eIY1NWzUwTYpQZLD4jsp0855xjWAZVYFRZrE1CAMpBI0XrblKmHqKwcKjakg5ampFtfkN7ybXX7evcP8Ae1VJAd6IY7Cph6iC9r2zrVNvqJu4f3pZdcTQQIP/ADKdUMh1sbaEX/lvfwnz+7q+W71VubjOoa9wATmXU7dJaw9erSY1KTd0nvNSOYWCkAMu+/URznycL8Pfsd7zMK9NlanUKkboaRI6MAxF7HX6bTyHiuGpvWarTJFMt/D7VrsNNe0yFRfnbx+ppYLjVN1vUUUn7t6tJEZSW2zUWHlfJaXcMayMDSqUq9O+ig9nvv8AEAq89LzWpUmWU6LSqPTsmWgRuEIakTz+but6m89D4R7z6zocPUoZagFgUUhgAOSbEWG4tYcpxtCtUZbGmVPUVKVhc8ilzvFbFOF+EEKbXvSsD/UzH8o6O72v4ziLVmLX3laljWGl9RvM5KlJ9e2ppU3t2qXP1Tb0MKqlu8jo2nJ0JP5X9J574r7jvPLPlo/ark6xPtTKQyMQw5j96zGTEkMQdDpLAr6Tn3K6e49U9muIHEUQyMpYaOjbg+BHI8pfxNGsdqdPzD2/Sedex2OK1ioNgVuT0sQB+dp6SuJNhc/nPbhlyxeTPHVZ5wda12FNBzJcsfQDWc77R4gUmFKkM9d7gFrhFsLsxA1sB47kTpOL8Xp0Uz1WAUbc7noOp8rzyb2k4ucVWBpK6izLe4BcOVJB6DuiMkl0XG4ohwTVWqwuGHZ2QC2pRg2/jrz1kR4mKjg01ZiFYdwjLZgQWLG2gzXuLyTBYEJTLVUYkjkRYKDYXJ039ZBVyFcgUhL3IubMeWYre/ltMXGN455T0n4RhqHeqVDdx3ixAKBeRzgkfjNirxQIoKNZSbKdVuRvYHU+ewnPvVpFQr5gqm4UPbM3Jm7oJsNo2vXWsyLTpM5CgaFzZRrpawGpuTzmZ4Y1fNXpnAfeEMLR7Ot/FYarlPw3+Un92vMviXvWxVVzSwyhSTZRTTO5PTM9x6LORHCCQWqstClbUFg7n00HneUa/GqWGHY4MZQQQ1XU1DfS66ai4O3pznXUxjlu2ur4j7QVgAMfjK6tyo0m7/8Ara4Uf9MwsZ7ekKexokD4SXq1CxBuuwIW+h5TjMQb61mIYkHKti9yNb8lH46xjHfJT1va7d9r77bc+kxz+muH27PDe8jH0Vy0q6hQRYECobML6BybWntfu14/Ux+AWtXINdalSnUKgAEq11Nht3WWfNSYdydMq/CdUpDmb2CjwnuPuLUrgsQpNyMSSbaC/Z0x/wDn8ZMct3S3CybenQtIpIs6sHRYQhEUIQkUt4t42ITA4D3w0j2NKqB8OYX6Esn5i/pPGTigrVM/zBSGtobO5O23xfgZ9D+2fDjjMI9BSFci6E7Bxte3L+8+cONI1F6lKqLMGYMhuCrfeU9D1Gm1+Ux5MeU03487hltfqAio7G2Qh7G/Uk2Hr+IletUGUuvMDUDUBqZ169JTquwa6fB3WYAk9Ddl+U6b7GRcP4i4GXKGC5QMuhsoIB13nC4WWWPT+XGzjeomfhlMqCMykAEd48z0PhKv2RhU/hkgpcEg5WPeYC3L5eckqYxSRVa+hy20JXuf3vJK/EKRuVNma19GFwW9PhJic5dF/Hl3OtK61A75at6dW4y1Atgx5F02+okgwdagjKt87NbQ6BRqSTtqbDWWuH46n3UuM4GVbjQNYDQ9d/WZmNZ838a+a5+K+W3LLyjHdy4+v74TLjMeXv8Az/rTONqA27RO4tlHaUxmc6E2vYKLnTnbxkWOqmpYsWWw3tmS/wDUun1vIaOUjS3oJIMOL3AseouD6idpjft58spfhDQF00BLh8xIvomUDfxP/wBY9rZGrXObMq0772W+fbcayPFq1HvI63O4+YjxGx89/GUDXZnz5bnprbx/HWLDlGg3EHUi5uo5G23hNMYliO6rMOoGk5vEBibv6chOi9i8QftIpfI6t3ehUXB89LfWYyxl7XDKx03sviMqs1S6agDNpfY7eYE6HiXF3FO1NyMxCjXQXOpkSYRDuAfoJzuKw3ZMaYIFIN3QAAVPIX3tYnw2m8L8GU32o4ylUqVCpdnOvzEkjzPLXYf9po4PACihq12yjQD+wJ3k3DFWir1qthYEDnYDUn66Ccrx/j4r1bEFaaiyePUnpOmV05Ttp4jjlFRlSg9YZibvUYAtYnY76X5SvieOXUdjRw6khm/ybkBVzGznczIaqaZp1hZqYJBsRqWFiLdbSHPZQ2fvWIprzyHS7DXdZy3XSSdNDCe1FS5LpTKcyEC/Xe3OX6vtMxVso1UA5d1KnUOt9efnOcpJoFvoNdbH8NvW8dVquNnf1/QaS3l8LLjPa5j8VVxDIyf5ZBNiTlXdXDG+2/rKWe5KUiWIFjUt/tX7q+O8nwmJYv2ZIdCDm0Hd05kRHrU1ICEZVuTlvbewv1Os4XLLfG/3+u+OOGuU6/vhFhsCtgahvqQdbC4JG/0l6jSCk2AAuu1tdbfrKb4xNEXa9ySNNwefgDITiKlRQqEDqBe4A5s2w26y8csu6sy8eHU7rUFa/wAIu5C90aga3BY8tzPc/c9gjS4eWO9as9TbcAKgNv8AQfWeP+yvs5VxjhaKllLjO4B7NdOvIAfUz6Q4RgRRpJSX4aaKo8QotedvHhpw8nkuXtdUR9oARZ1chCEIRHEiwkURjrJAItpRm4imZwvtj7MLjT/EoKxAsKq1XpVB5gUyGAO1yZ6S6SliKB5SaHzZ7TcCr4V1NRXCC4SoovbkASOu9pz61czMHCsPvNdCbfzL+oM+mcfgC4YHUHQrYFSOhB3nB8X92lKoS6qtMka5LqPHujS/0kuJLY8d/gm91qj+lkZfUgSZuyyhitYoNgXQD6Aec7jEe6ysAVWsuXl8fqRsZB//ADCrcZ6qm1h8DW8OcxcG5n+o477ctMBqdGmpOzMe0bzsdo2pxF2RXLXIZg4012IuPK4+k7ce7GqRY1BbwFl35x6+7G25ufNpm+OfTU8mThWxC3fuUzazLYMpK31+EjUaehkma9hlAv1q1bdddZ3lH3ZqTofrG1fdwMtldrajkbeU1MdJlna4GrRB1ADAG3cuBci9iWJJ0HlJalIMCo7pAzAD5gB3gT97n0nYUvd1XS47VSptfusDpe3M9THD3aVCWbtrXvlAUm1xqTc+MWVOtuBpYvIeqmwIvow218Z0XsNhr1Wrm+ULlU8ixOtvoPxnR4f3YIpBd3bwsAPrznR4b2YCABdANgLWEln0SqivKWNwKVCWLEH8PDQzohwUgRr8DP8AaSY1rk8540WSl2TG4Db/AHh8p/fSc5UwxbVjZFtfMTvzAsLkmem8b9nGdCigB91J+8NvWeX8TpVaT9nWVlIJIVhpyBIOx85vLdYmogr0QHy07665TyPS/wCsSlmQlSAp/m7p8ryWjiVRdrsxOfrkHyg+MlxFTMSwuzkrlG9gPC2vT6zO10ZnNviRf9eb8F1inKMxYs1gD91STay9f+JJhuEVaxvkyg88pA+gmtS9kXbdzffbnJb+1x1Phk/bciKuRbOCWXUaX013vYSEimbfwmF9rPp+InW4f2FLalmPjp/aa+G93IJuWa3Syj9JJjjGss8q88JUk2plj1d2O3W1ry7w7htXEsq00JA5BQqA3/epN56fhvdzS5ox82adXwX2VWkAFUADkJuRi2rfu84KMJhhTuC7Eu5AsMxtoPAAATtkW0p8PwYQS9OkYEIQlQQhEJgMMBCEinCOhCUNMiqQhApP+sqYr4f31hCBWq7en5CU63KEIqnj/L/6v0iVNz5n8oQkC0uf7+WA/fpCECu+58xE5t5RISKlO0R/1P6QhAWtt6/rIV2H9P6GEIEeL2+n6NPP/en/AOFX/wCb9IQi+iPM+E/5n0nc8L2Hkv5QhOeSxsUv3+EvYXf6whMtNzAzoMHFhNxmtOjL9CEJuMrqxYQmmRCEIBInhC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14" descr="data:image/jpeg;base64,/9j/4AAQSkZJRgABAQAAAQABAAD/2wCEAAkGBxQQEBUQEBQUFBAUFRUWFBQVFBAVFRUUFBUWFhUUFBQYHCggGBolGxUYITEhJSkrLi4uFx8zODMsNygtLisBCgoKDg0OGhAQGiwkHCQsLCwsLSwsLCwsLywsLCwsLCwsLCwsLCwsLCwsLCwsLCwsLCwsLCwsLCwsLCwsLCwsK//AABEIALEBHAMBIgACEQEDEQH/xAAcAAABBQEBAQAAAAAAAAAAAAAAAQIDBAUGBwj/xABCEAACAQIEAwUFBgQFAgcBAAABAgADEQQSITEFQVETImFxkQYHMkKBFFKhscHwI2Jy0RUzgqLxkuE0Q1Njc7LCF//EABgBAQEBAQEAAAAAAAAAAAAAAAABAgME/8QAIhEBAQACAgICAwEBAAAAAAAAAAECERIhAzFBURNh8HHB/9oADAMBAAIRAxEAPwD1KLEiyghCEAhCEAhCEAhCEAhCIZARDCJCgmESEBYSTDUs7WOgsST4C39xJ6OMpFb0ClQXIzKVfVSQwzDmCCJZLUtU1hNCpjCou+VR4m3pMni3tQuHw9TEFWqLTAOVVuTqBodrDcnoJeFTknEWUfZ32jo8RoLiKSsFYsuuUEMu/wDUPETQqIVOslliy7JFjRFmVLCEJQsIRYCRYQgJaFosICWhaLCAloWiwkEQMW8baLKHQiRZULCJFgEIQgEIkICxDCIZAkSEIUklo081yTZRqxOgA85EZrYKnamL7G5PkYiVEagyWA0bZbfLyuPHf6iZ1MJQXs6SqoA+FQoVeew0G/8AzLtZ9TyHM8zMqo91bIO6P9zchO3pgMBrUfvMdRfWyjnrsJTV8yZzsc2UdANPU3/CQ0eMUqj1sMtQNiaahqq2bQG1rG1iACBYbXj8UctOkvMgn8b/AKTNWJMJWFPQAZenKalKqGF1OnTcenKc3Vr2kdDHFG02PKY5NadXbmITKw3EG7VFyEo4bMwOiEAFbjoddeoHWah0MWEOhEizKlixBFgLCEIBCEIBCEIBCEIEUIkJoLC8SEIcIRBFgEIXiXgLCNhIHRpMLxpgEIkJFE2qosoUdPwExUaxB6ETZrNfX92m8PbOTG4pUOijdvykWLtTphBvt9TuZNXYFwx2UE/XYCVjTLuL8/wHMzoyZS4cFQsFUVKtgzWAORToCdzKHG6o7Ww2VQo+gAmnjMTmrCmDppfyGpnN4t8zs3Un8TeZy9LGfxlqppN9nKrWsMhcXXcXv9Lx1EtkXPbPYZrXtmtrbwvJGMaTOTbX4Pib6HynREzjOH1Mr/vrOuV76y76EwMcDIQY4NIJbxQZHmi3gSRbyO8W8B94XjLwvAdC8beF4DrwvG3heBHaFot4l5QZYZYXheAoEdaMvC8B9oWjLxLwH2haMvC8B9o0iNJjSYD7eMaRGkxpMgeZZw2KsMrbcj0lAtEzRLpLEteoASCdBKGO4mFvk1NrXk2LRRQqVL2ZQSNTYk25TnMBivtFNmsMyb20/Azf5J6X8d1tewdY5nqH5VPqRYfnKDuSSepjKOODBkRxmAzMh+IDYG3S/OPVDaVEJhB1MjaYqpsN8Y/fOdi6kWPUAj0nGYJSX09eU7qkO1pBR8SjT+0SbhVcGOBlLtY4V5kXLxbyp28X7RAt5oZpV+0Q7eBazQzSr28O3EKs5oZpW7eHbwLOaGeVu3h28DX+xw+xy7aFp10yo/Y4fY5etC0aFA4SMOHmjaIVjQzTRjDSmk1KRGlJoUOziFZdNKN7KTQp9nDs5dFGOFKNG2eaUTsZpdlDsY0bZn2eH2aagoySnQ67RxNs1+FK1Mir8LW7v10JnJ4zCrg67qVNOnVXukkEb6agm2t953mOtdTyvr5TO4hgVq0qj1EV2uGUEXyqoGVR9D6yZeKVvDyaeXcQpvSqpiaQuyX0/wDUpt8dM+Y26EA8p1OGqpVRaiHMji6m2tuhHIja3hI8V7PFqQdHyqTYg62mdRw7YAkMb4dzdjr/AAmO9T+g/N0+L70uGNk1Uzylu41Ww46CRNhx0EuRpWWxlSVcp0m3wnG2ImVUWMpVMpmfQ6+vw9apzrYZtx49Yg4CfD1lbh/EVVC1RgqAXJJsB43m9RN1DC4BAPTfqJbjvs2yjwFvD1gOBN4es2gx6x3aGOBtif4E3h6xDwNvD1m6KkXtJOJtzrcFfpI24Uw5GdP2kXPHE25X/DG6H0if4a3Q+k6vPDPJxNuU/wANbofSJ/hrdD6TrM8TPLxXaPLDLC8LzbIywywvC8BCIlot4ShLRCsdAiBEViBZJaKBII8kULJcsULAjywtJLRQIDAsa9QDSJjMQKa359JyuO9oFzFCbNy6HyMnKb7XjbNrWK4hey/L2gDDwfug/QzSZ83cGigaseYtacRjMUcr2vcjTwN7zoKLGoq0lYlQBmY2ux5k28ZuVNH4qtTsEXVQSfMnnMTjCsRcDQcp0FPh4BABuYzHUUQd8i/SaRxOCxBoiwGajypj46Q/9u/xJ/Ly5clmxg8XTrD+G6tbcD4h4Mp1U+czeJUlJJQ26TnsZhwxu6BiNiQCR5dJztiyOzxLKgzOyqBuSQB6zn8d7R0h3cOprudiO7SHiah3H9IaYX2Wne+Rcw55Rf1lbH4gUirdTl+h/wCJi5RuYtqmaldw2IfOQbqgutJDyIW/eb+Zrnpa89P9jsea1NlLBjTIB66jS88Ufiulgco68zOv923FHpYhVynsqncJOmp+E+v5zE8nemr4+tvXQsXLHAQnTbiYViESSJaXYYBFtFtFtGw3LDLHQgNywyx0IEd4ZoXheUF4XhcQuIC5ol4C0WFJeF4oWLaA2OAhlhlgLeES0USAlXiWM7JM3Pl/eWyZxHtdxXe22w8pjPLUbwx3WNxn2hdmtfS/rOcxdfNK2IxF2vOh9jvZtsY2d7rQU9482P3V/vynHHdd7ZG77CcIaovb1v8AKU/wwfmy7m/3QfyM3cNSU1makO4T+PM2m2ctKnYCyItgoGwGwEwVxKFy63S+6gX+s9WHTzZXabHYorenRHf5t08phVuGMTeo2s3TjaaDXMPHKZnYriuH3LH0m7IzHP4zAgbAmYWIUjedDxDjNJtArHwuAPQTExGPv8KAeOpPqZxy03Ns6r4zOxOAauRTQEuxAUDcsTp+M0XreEdwviC0MTTrsCyo4YqLX06XnNuOWw+FIchjcqSum2htpNvhWKZKikHYgj6G8hdBmdl+FnYi+9ixIv8ASWuCYY1sRTpD5nVfU6zj89O/w+gFNwD4RYQvPU8ghC8LwmhCF4XlNCELwvBoQheF4EWWGWPhLsNywsI6ECMiKI+EbCCLCLCkiXiwgEJV4liTSpPUGpUaDqeQnlPtH7fOhNLOrNz+6D0UDe3UzOWWm8MLk9J45xIIhCsPE308p5Hx3ipqOQf+0xm49UrkszEqPHTXpO89ivYpcSiYvEk5CbpTtbOo2LH7pPIbjnrON3nXXrCM/wBkvY6pjLVal6eH+98zj+Qfrt5z1rB4RKNNadNQqKLAD97+MrY3jFDD2V3VbaBRrYDYWG0qH2qw9rhyfIf3nSaxcrvJsVKYYFTsRacxTUU3K72O/WOxHtxQXYMfK0zhxiliWL0+6b95SRcdD5H9DOmOU2zcbI2a9YBZzGNxNMk3AP0lzF1nAtuvWY1TBs5uLzpkxFXFVl+VBMyoSZr4nCsosBczJq0GB136ThnHXFWq2G/pKq4YvrawlnEKqC7MASbAkjc8hJWrKjimDeyu3mQDv++U5V1wm1f7Jf51B5X2nX+67gpNV8S4sKV1XxcjUg87A/7hPL8TxIE1CTaxA/Af3nr/ALr+NocJ2TG2V2ykjRlNufneTDXJfJuYu+hEDQnpeUt4XjSYXgLeNLwvElC54Z4kSAueHaRIWgSZoXkQeODyaEl4RmaLmjQjxeKSijVKrBUUXZibACedcZ98mFpIxoUqtRl3zBUFixQEam+qnpJvfNxEph6NFQSajO1hzNMALm8Lvf8A0zxDGooBTKzMFANidAh0voeZ/OS9LO3pGL972IBXKqBGF1K07HcDXMzbFgJBQ97eIY1NWzUwTYpQZLD4jsp0855xjWAZVYFRZrE1CAMpBI0XrblKmHqKwcKjakg5ampFtfkN7ybXX7evcP8Ae1VJAd6IY7Cph6iC9r2zrVNvqJu4f3pZdcTQQIP/ADKdUMh1sbaEX/lvfwnz+7q+W71VubjOoa9wATmXU7dJaw9erSY1KTd0nvNSOYWCkAMu+/URznycL8Pfsd7zMK9NlanUKkboaRI6MAxF7HX6bTyHiuGpvWarTJFMt/D7VrsNNe0yFRfnbx+ppYLjVN1vUUUn7t6tJEZSW2zUWHlfJaXcMayMDSqUq9O+ig9nvv8AEAq89LzWpUmWU6LSqPTsmWgRuEIakTz+but6m89D4R7z6zocPUoZagFgUUhgAOSbEWG4tYcpxtCtUZbGmVPUVKVhc8ilzvFbFOF+EEKbXvSsD/UzH8o6O72v4ziLVmLX3laljWGl9RvM5KlJ9e2ppU3t2qXP1Tb0MKqlu8jo2nJ0JP5X9J574r7jvPLPlo/ark6xPtTKQyMQw5j96zGTEkMQdDpLAr6Tn3K6e49U9muIHEUQyMpYaOjbg+BHI8pfxNGsdqdPzD2/Sedex2OK1ioNgVuT0sQB+dp6SuJNhc/nPbhlyxeTPHVZ5wda12FNBzJcsfQDWc77R4gUmFKkM9d7gFrhFsLsxA1sB47kTpOL8Xp0Uz1WAUbc7noOp8rzyb2k4ucVWBpK6izLe4BcOVJB6DuiMkl0XG4ohwTVWqwuGHZ2QC2pRg2/jrz1kR4mKjg01ZiFYdwjLZgQWLG2gzXuLyTBYEJTLVUYkjkRYKDYXJ039ZBVyFcgUhL3IubMeWYre/ltMXGN455T0n4RhqHeqVDdx3ixAKBeRzgkfjNirxQIoKNZSbKdVuRvYHU+ewnPvVpFQr5gqm4UPbM3Jm7oJsNo2vXWsyLTpM5CgaFzZRrpawGpuTzmZ4Y1fNXpnAfeEMLR7Ot/FYarlPw3+Un92vMviXvWxVVzSwyhSTZRTTO5PTM9x6LORHCCQWqstClbUFg7n00HneUa/GqWGHY4MZQQQ1XU1DfS66ai4O3pznXUxjlu2ur4j7QVgAMfjK6tyo0m7/8Ara4Uf9MwsZ7ekKexokD4SXq1CxBuuwIW+h5TjMQb61mIYkHKti9yNb8lH46xjHfJT1va7d9r77bc+kxz+muH27PDe8jH0Vy0q6hQRYECobML6BybWntfu14/Ux+AWtXINdalSnUKgAEq11Nht3WWfNSYdydMq/CdUpDmb2CjwnuPuLUrgsQpNyMSSbaC/Z0x/wDn8ZMct3S3CybenQtIpIs6sHRYQhEUIQkUt4t42ITA4D3w0j2NKqB8OYX6Esn5i/pPGTigrVM/zBSGtobO5O23xfgZ9D+2fDjjMI9BSFci6E7Bxte3L+8+cONI1F6lKqLMGYMhuCrfeU9D1Gm1+Ux5MeU03487hltfqAio7G2Qh7G/Uk2Hr+IletUGUuvMDUDUBqZ169JTquwa6fB3WYAk9Ddl+U6b7GRcP4i4GXKGC5QMuhsoIB13nC4WWWPT+XGzjeomfhlMqCMykAEd48z0PhKv2RhU/hkgpcEg5WPeYC3L5eckqYxSRVa+hy20JXuf3vJK/EKRuVNma19GFwW9PhJic5dF/Hl3OtK61A75at6dW4y1Atgx5F02+okgwdagjKt87NbQ6BRqSTtqbDWWuH46n3UuM4GVbjQNYDQ9d/WZmNZ838a+a5+K+W3LLyjHdy4+v74TLjMeXv8Az/rTONqA27RO4tlHaUxmc6E2vYKLnTnbxkWOqmpYsWWw3tmS/wDUun1vIaOUjS3oJIMOL3AseouD6idpjft58spfhDQF00BLh8xIvomUDfxP/wBY9rZGrXObMq0772W+fbcayPFq1HvI63O4+YjxGx89/GUDXZnz5bnprbx/HWLDlGg3EHUi5uo5G23hNMYliO6rMOoGk5vEBibv6chOi9i8QftIpfI6t3ehUXB89LfWYyxl7XDKx03sviMqs1S6agDNpfY7eYE6HiXF3FO1NyMxCjXQXOpkSYRDuAfoJzuKw3ZMaYIFIN3QAAVPIX3tYnw2m8L8GU32o4ylUqVCpdnOvzEkjzPLXYf9po4PACihq12yjQD+wJ3k3DFWir1qthYEDnYDUn66Ccrx/j4r1bEFaaiyePUnpOmV05Ttp4jjlFRlSg9YZibvUYAtYnY76X5SvieOXUdjRw6khm/ybkBVzGznczIaqaZp1hZqYJBsRqWFiLdbSHPZQ2fvWIprzyHS7DXdZy3XSSdNDCe1FS5LpTKcyEC/Xe3OX6vtMxVso1UA5d1KnUOt9efnOcpJoFvoNdbH8NvW8dVquNnf1/QaS3l8LLjPa5j8VVxDIyf5ZBNiTlXdXDG+2/rKWe5KUiWIFjUt/tX7q+O8nwmJYv2ZIdCDm0Hd05kRHrU1ICEZVuTlvbewv1Os4XLLfG/3+u+OOGuU6/vhFhsCtgahvqQdbC4JG/0l6jSCk2AAuu1tdbfrKb4xNEXa9ySNNwefgDITiKlRQqEDqBe4A5s2w26y8csu6sy8eHU7rUFa/wAIu5C90aga3BY8tzPc/c9gjS4eWO9as9TbcAKgNv8AQfWeP+yvs5VxjhaKllLjO4B7NdOvIAfUz6Q4RgRRpJSX4aaKo8QotedvHhpw8nkuXtdUR9oARZ1chCEIRHEiwkURjrJAItpRm4imZwvtj7MLjT/EoKxAsKq1XpVB5gUyGAO1yZ6S6SliKB5SaHzZ7TcCr4V1NRXCC4SoovbkASOu9pz61czMHCsPvNdCbfzL+oM+mcfgC4YHUHQrYFSOhB3nB8X92lKoS6qtMka5LqPHujS/0kuJLY8d/gm91qj+lkZfUgSZuyyhitYoNgXQD6Aec7jEe6ysAVWsuXl8fqRsZB//ADCrcZ6qm1h8DW8OcxcG5n+o477ctMBqdGmpOzMe0bzsdo2pxF2RXLXIZg4012IuPK4+k7ce7GqRY1BbwFl35x6+7G25ufNpm+OfTU8mThWxC3fuUzazLYMpK31+EjUaehkma9hlAv1q1bdddZ3lH3ZqTofrG1fdwMtldrajkbeU1MdJlna4GrRB1ADAG3cuBci9iWJJ0HlJalIMCo7pAzAD5gB3gT97n0nYUvd1XS47VSptfusDpe3M9THD3aVCWbtrXvlAUm1xqTc+MWVOtuBpYvIeqmwIvow218Z0XsNhr1Wrm+ULlU8ixOtvoPxnR4f3YIpBd3bwsAPrznR4b2YCABdANgLWEln0SqivKWNwKVCWLEH8PDQzohwUgRr8DP8AaSY1rk8540WSl2TG4Db/AHh8p/fSc5UwxbVjZFtfMTvzAsLkmem8b9nGdCigB91J+8NvWeX8TpVaT9nWVlIJIVhpyBIOx85vLdYmogr0QHy07665TyPS/wCsSlmQlSAp/m7p8ryWjiVRdrsxOfrkHyg+MlxFTMSwuzkrlG9gPC2vT6zO10ZnNviRf9eb8F1inKMxYs1gD91STay9f+JJhuEVaxvkyg88pA+gmtS9kXbdzffbnJb+1x1Phk/bciKuRbOCWXUaX013vYSEimbfwmF9rPp+InW4f2FLalmPjp/aa+G93IJuWa3Syj9JJjjGss8q88JUk2plj1d2O3W1ry7w7htXEsq00JA5BQqA3/epN56fhvdzS5ox82adXwX2VWkAFUADkJuRi2rfu84KMJhhTuC7Eu5AsMxtoPAAATtkW0p8PwYQS9OkYEIQlQQhEJgMMBCEinCOhCUNMiqQhApP+sqYr4f31hCBWq7en5CU63KEIqnj/L/6v0iVNz5n8oQkC0uf7+WA/fpCECu+58xE5t5RISKlO0R/1P6QhAWtt6/rIV2H9P6GEIEeL2+n6NPP/en/AOFX/wCb9IQi+iPM+E/5n0nc8L2Hkv5QhOeSxsUv3+EvYXf6whMtNzAzoMHFhNxmtOjL9CEJuMrqxYQmmRCEIBInhCB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מציין מיקום תוכן 9"/>
          <p:cNvSpPr>
            <a:spLocks noGrp="1"/>
          </p:cNvSpPr>
          <p:nvPr>
            <p:ph idx="1"/>
          </p:nvPr>
        </p:nvSpPr>
        <p:spPr>
          <a:xfrm>
            <a:off x="1475656" y="1132472"/>
            <a:ext cx="7488832" cy="5473264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indent="0" algn="r" rtl="1">
              <a:buNone/>
            </a:pPr>
            <a:r>
              <a:rPr lang="he-IL" sz="1800" b="1" dirty="0" smtClean="0">
                <a:solidFill>
                  <a:schemeClr val="tx1"/>
                </a:solidFill>
                <a:latin typeface="Lupa Planta" panose="02000500000000000000" pitchFamily="2" charset="-79"/>
                <a:cs typeface="Alima" panose="00000400000000000000" pitchFamily="2" charset="-79"/>
              </a:rPr>
              <a:t>    </a:t>
            </a:r>
            <a:r>
              <a:rPr lang="he-IL" sz="1800" b="1" u="sng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מטרת היחידה:</a:t>
            </a:r>
          </a:p>
          <a:p>
            <a:pPr marL="0" indent="0" algn="r" rtl="1">
              <a:buNone/>
            </a:pPr>
            <a:r>
              <a:rPr lang="he-IL" sz="1800" dirty="0" smtClean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השקה בין ספרות למדע. חקר נושא מתוך הרומן מעניק ללמידה ערך מוסף, הבנה רחבה יותר, הזדהות עמוקה עם גיבורי הרומן והטמעת הקונפליקטים והערכים הטמונים בו.</a:t>
            </a:r>
            <a:endParaRPr lang="he-IL" sz="1400" dirty="0" smtClean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endParaRPr lang="he-IL" sz="1400" b="1" dirty="0" smtClean="0">
              <a:solidFill>
                <a:srgbClr val="31910B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1600" b="1" u="sng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מהלך </a:t>
            </a:r>
            <a:r>
              <a:rPr lang="he-IL" sz="1600" b="1" u="sng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העבודה:</a:t>
            </a:r>
          </a:p>
          <a:p>
            <a:pPr marL="0" indent="0" algn="r" rtl="1">
              <a:buNone/>
            </a:pPr>
            <a:r>
              <a:rPr lang="he-IL" sz="16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מצורף קובץ </a:t>
            </a:r>
            <a:r>
              <a:rPr lang="en-US" sz="16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word</a:t>
            </a:r>
            <a:r>
              <a:rPr lang="he-IL" sz="16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לכל אחד מן הרומנים:</a:t>
            </a:r>
          </a:p>
          <a:p>
            <a:pPr algn="r" rtl="1"/>
            <a:r>
              <a:rPr lang="he-IL" sz="16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מישהו לרוץ </a:t>
            </a:r>
            <a:r>
              <a:rPr lang="he-IL" sz="1600" dirty="0" err="1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איתו</a:t>
            </a:r>
            <a:endParaRPr lang="he-IL" sz="1600" dirty="0" smtClean="0">
              <a:ln>
                <a:solidFill>
                  <a:srgbClr val="0070C0"/>
                </a:solidFill>
              </a:ln>
              <a:solidFill>
                <a:srgbClr val="0C359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16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המקרה המוזר של הכלב בשעת לילה   </a:t>
            </a:r>
          </a:p>
          <a:p>
            <a:pPr algn="r" rtl="1"/>
            <a:r>
              <a:rPr lang="he-IL" sz="16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בואי הרוח </a:t>
            </a:r>
          </a:p>
          <a:p>
            <a:pPr algn="r" rtl="1"/>
            <a:r>
              <a:rPr lang="he-IL" sz="16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בכל אחד מן הקבצים מופיעות שאלות מנחות לנושא מתחום המדע. </a:t>
            </a:r>
          </a:p>
          <a:p>
            <a:pPr marL="0" indent="0" algn="r" rtl="1">
              <a:buNone/>
            </a:pPr>
            <a:endParaRPr lang="he-IL" sz="16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16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דרך ההגשה</a:t>
            </a:r>
            <a:r>
              <a:rPr lang="he-IL" sz="16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r>
              <a:rPr lang="he-IL" sz="1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עליכן לענות על השאלות בקובץ </a:t>
            </a:r>
            <a:r>
              <a:rPr lang="en-US" sz="16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word</a:t>
            </a:r>
            <a:r>
              <a:rPr lang="he-IL" sz="1600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marL="0" indent="0" algn="r" rtl="1">
              <a:buNone/>
            </a:pPr>
            <a:r>
              <a:rPr lang="he-IL" sz="16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עליך לשלוח למורה עינת בן אליהו לדוא"ל:  </a:t>
            </a:r>
            <a:r>
              <a:rPr lang="en-US" sz="16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einatben8@gmail.com </a:t>
            </a:r>
            <a:endParaRPr lang="he-IL" sz="16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endParaRPr lang="he-IL" sz="1400" b="1" dirty="0" smtClean="0">
              <a:solidFill>
                <a:srgbClr val="C00000"/>
              </a:solidFill>
              <a:latin typeface="Lupa Planta" panose="02000500000000000000" pitchFamily="2" charset="-79"/>
              <a:cs typeface="Lupa Planta" panose="02000500000000000000" pitchFamily="2" charset="-79"/>
            </a:endParaRPr>
          </a:p>
          <a:p>
            <a:pPr marL="0" indent="0" algn="r" rtl="1">
              <a:buNone/>
            </a:pPr>
            <a:endParaRPr lang="he-IL" sz="1400" b="1" dirty="0">
              <a:solidFill>
                <a:srgbClr val="C00000"/>
              </a:solidFill>
              <a:latin typeface="Lupa Planta" panose="02000500000000000000" pitchFamily="2" charset="-79"/>
              <a:cs typeface="Lupa Planta" panose="02000500000000000000" pitchFamily="2" charset="-79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3316" name="Picture 4" descr="http://www.hayadan.org.il/images/content3/2013/08/shutterstock_103943573-474x5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4" y="145469"/>
            <a:ext cx="1406199" cy="148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http://www.orianit.edu-negev.gov.il/moledetbs/sites/homepage/mada/Images/science_beaker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09891"/>
            <a:ext cx="1140311" cy="2178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06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10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47664" y="396280"/>
            <a:ext cx="5688632" cy="656456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he-I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מחוון- ספרות ומדע (25%)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165876"/>
              </p:ext>
            </p:extLst>
          </p:nvPr>
        </p:nvGraphicFramePr>
        <p:xfrm>
          <a:off x="193948" y="1340768"/>
          <a:ext cx="8856984" cy="4748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182"/>
                <a:gridCol w="1315182"/>
                <a:gridCol w="1316608"/>
                <a:gridCol w="2322470"/>
                <a:gridCol w="1564622"/>
                <a:gridCol w="1022920"/>
              </a:tblGrid>
              <a:tr h="632367">
                <a:tc>
                  <a:txBody>
                    <a:bodyPr/>
                    <a:lstStyle/>
                    <a:p>
                      <a:pPr algn="ctr" rtl="1"/>
                      <a:r>
                        <a:rPr lang="he-IL" sz="1200" dirty="0" smtClean="0"/>
                        <a:t>שאלת</a:t>
                      </a:r>
                      <a:r>
                        <a:rPr lang="he-IL" sz="1200" baseline="0" dirty="0" smtClean="0"/>
                        <a:t> בונוס</a:t>
                      </a:r>
                    </a:p>
                    <a:p>
                      <a:pPr algn="ctr" rtl="1"/>
                      <a:r>
                        <a:rPr lang="he-IL" sz="1200" baseline="0" dirty="0" smtClean="0"/>
                        <a:t>(אם יש)</a:t>
                      </a:r>
                    </a:p>
                    <a:p>
                      <a:pPr algn="ctr" rtl="1"/>
                      <a:endParaRPr lang="he-IL" sz="1200" baseline="0" dirty="0" smtClean="0"/>
                    </a:p>
                    <a:p>
                      <a:pPr algn="ctr" rtl="1"/>
                      <a:r>
                        <a:rPr lang="he-IL" sz="1200" baseline="0" dirty="0" smtClean="0"/>
                        <a:t>10%</a:t>
                      </a:r>
                      <a:endParaRPr lang="he-IL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מקוריות</a:t>
                      </a:r>
                      <a:r>
                        <a:rPr lang="he-IL" sz="1400" baseline="0" dirty="0" smtClean="0"/>
                        <a:t> ויצירתיות</a:t>
                      </a:r>
                      <a:endParaRPr lang="he-IL" sz="1400" dirty="0" smtClean="0"/>
                    </a:p>
                    <a:p>
                      <a:pPr algn="ctr" rtl="1"/>
                      <a:endParaRPr lang="he-IL" sz="900" dirty="0" smtClean="0"/>
                    </a:p>
                    <a:p>
                      <a:pPr algn="ctr" rtl="1"/>
                      <a:r>
                        <a:rPr lang="he-IL" sz="1200" dirty="0" smtClean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תיאור</a:t>
                      </a:r>
                      <a:r>
                        <a:rPr lang="he-IL" sz="1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התופעה או המחלה מבחינה מדעית</a:t>
                      </a:r>
                      <a:endParaRPr lang="he-IL" sz="1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endParaRPr lang="he-IL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he-IL" sz="1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5%</a:t>
                      </a:r>
                    </a:p>
                    <a:p>
                      <a:pPr algn="ctr" rtl="1"/>
                      <a:endParaRPr lang="en-US" sz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הקשר</a:t>
                      </a:r>
                      <a:r>
                        <a:rPr lang="he-IL" sz="1400" baseline="0" dirty="0" smtClean="0"/>
                        <a:t> בין התופעה המדעית לטקסט הספרותי</a:t>
                      </a:r>
                      <a:endParaRPr lang="he-IL" sz="1400" dirty="0" smtClean="0"/>
                    </a:p>
                    <a:p>
                      <a:pPr algn="ctr" rtl="1"/>
                      <a:endParaRPr lang="he-IL" sz="1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he-IL" sz="1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10%</a:t>
                      </a:r>
                      <a:endParaRPr lang="en-US" sz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התייחסות להיבטים פיזיולוגיים של התופעה</a:t>
                      </a:r>
                      <a:endParaRPr lang="he-IL" sz="1400" baseline="0" dirty="0" smtClean="0"/>
                    </a:p>
                    <a:p>
                      <a:pPr algn="ctr" rtl="1"/>
                      <a:endParaRPr lang="he-IL" sz="1200" baseline="0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200" baseline="0" dirty="0" smtClean="0"/>
                        <a:t>5%</a:t>
                      </a:r>
                    </a:p>
                    <a:p>
                      <a:pPr algn="ctr" rtl="1"/>
                      <a:endParaRPr lang="he-IL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1200" dirty="0" smtClean="0"/>
                        <a:t>                  הקריטריון</a:t>
                      </a:r>
                    </a:p>
                    <a:p>
                      <a:pPr algn="r" rtl="1"/>
                      <a:endParaRPr lang="he-IL" sz="1200" dirty="0" smtClean="0"/>
                    </a:p>
                    <a:p>
                      <a:pPr algn="r" rtl="1"/>
                      <a:r>
                        <a:rPr lang="he-IL" sz="1200" dirty="0" smtClean="0"/>
                        <a:t>רמות ביצוע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20155"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dirty="0" smtClean="0"/>
                        <a:t>הכנת 10-6 שאלות משמעותיות מראש לקראת</a:t>
                      </a:r>
                      <a:r>
                        <a:rPr lang="he-IL" sz="1000" baseline="0" dirty="0" smtClean="0"/>
                        <a:t> ראיון.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מימוש </a:t>
                      </a:r>
                      <a:r>
                        <a:rPr lang="he-IL" sz="1000" baseline="0" dirty="0" err="1" smtClean="0"/>
                        <a:t>הראיון</a:t>
                      </a:r>
                      <a:r>
                        <a:rPr lang="he-IL" sz="1000" baseline="0" dirty="0" smtClean="0"/>
                        <a:t> והצגתו.</a:t>
                      </a:r>
                      <a:endParaRPr lang="en-US" sz="10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גיוון במקורות המידע  ששימשו אתכן בכתיבת המטלה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השקעה מיוחדת כדוגמת הכנת מצגת, עיצוב וכדו'.</a:t>
                      </a:r>
                      <a:endParaRPr lang="he-IL" sz="1000" baseline="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תיאור מדויק של התופעה הנחקרת מבחינה מדעית המבוסס על מקורות הידע השונים.</a:t>
                      </a:r>
                      <a:endParaRPr lang="he-IL" sz="1000" baseline="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הסבר רחב ומבוסס של הקשר בין התופעה המדעית הנחקרת לבין הרומן.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endParaRPr lang="he-IL" sz="1000" baseline="0" dirty="0" smtClean="0"/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הדגמת 3-2 דוגמאות מתוך הרומן.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endParaRPr lang="en-US" sz="10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הסבר רחב ומבוסס של התופעות </a:t>
                      </a:r>
                      <a:r>
                        <a:rPr lang="he-IL" sz="1000" baseline="0" dirty="0" err="1" smtClean="0"/>
                        <a:t>הפזיולוגיות</a:t>
                      </a:r>
                      <a:r>
                        <a:rPr lang="he-IL" sz="1000" baseline="0" dirty="0" smtClean="0"/>
                        <a:t> של נושא המטלה.</a:t>
                      </a:r>
                      <a:endParaRPr lang="he-IL" sz="1000" baseline="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רמה מיטבית</a:t>
                      </a:r>
                    </a:p>
                    <a:p>
                      <a:pPr algn="ctr" rtl="1"/>
                      <a:endParaRPr lang="he-IL" dirty="0" smtClean="0"/>
                    </a:p>
                    <a:p>
                      <a:pPr algn="ctr" rtl="1"/>
                      <a:r>
                        <a:rPr lang="he-IL" sz="1400" dirty="0" smtClean="0"/>
                        <a:t>20-25</a:t>
                      </a:r>
                      <a:endParaRPr lang="en-US" sz="1400" b="1" dirty="0"/>
                    </a:p>
                  </a:txBody>
                  <a:tcPr/>
                </a:tc>
              </a:tr>
              <a:tr h="1001146"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dirty="0" smtClean="0"/>
                        <a:t>הכנת פחות מ- 6 שאלות לקראת ראיון.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dirty="0" err="1" smtClean="0"/>
                        <a:t>הראיון</a:t>
                      </a:r>
                      <a:r>
                        <a:rPr lang="he-IL" sz="1000" baseline="0" dirty="0" smtClean="0"/>
                        <a:t> לא יצא אל הפועל.</a:t>
                      </a:r>
                      <a:endParaRPr lang="he-IL" sz="100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גיוון חלקי במקורות המידע ששימשו אתכן בכתיבת המטלה.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השקעה בינונית.</a:t>
                      </a:r>
                      <a:endParaRPr lang="he-IL" sz="1000" baseline="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dirty="0" smtClean="0"/>
                        <a:t>תיאור</a:t>
                      </a:r>
                      <a:r>
                        <a:rPr lang="he-IL" sz="1000" baseline="0" dirty="0" smtClean="0"/>
                        <a:t> חלקי או לא מדויק של התופעה הנחקרת מבחינה מדעית ו/או חסר ביסוס ממקורות הידע השונים.</a:t>
                      </a:r>
                      <a:endParaRPr lang="en-US" sz="1000" dirty="0" smtClean="0"/>
                    </a:p>
                    <a:p>
                      <a:pPr marL="0" indent="0" algn="r" rtl="1">
                        <a:buFont typeface="Arial" pitchFamily="34" charset="0"/>
                        <a:buNone/>
                      </a:pPr>
                      <a:endParaRPr lang="en-US" sz="10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הסבר חלקי  וחסר של הקשר בין התופעה המדעית הנחקרת לבין הרומן.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endParaRPr lang="he-IL" sz="1000" baseline="0" dirty="0" smtClean="0"/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הדגמת 2-1 דוגמאות מתוך הרומן.</a:t>
                      </a:r>
                      <a:endParaRPr lang="he-IL" sz="1000" baseline="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e-IL" sz="1000" baseline="0" dirty="0" smtClean="0"/>
                        <a:t>הסבר חלקי של התופעות הפיזיולוגיות של נושא המטלה.</a:t>
                      </a:r>
                    </a:p>
                    <a:p>
                      <a:pPr marL="0" indent="0" algn="r" rtl="1">
                        <a:buFont typeface="Arial" pitchFamily="34" charset="0"/>
                        <a:buNone/>
                      </a:pPr>
                      <a:endParaRPr lang="he-IL" sz="1000" baseline="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רמה חלקית</a:t>
                      </a:r>
                    </a:p>
                    <a:p>
                      <a:pPr algn="ctr" rtl="1"/>
                      <a:endParaRPr lang="he-IL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15-19</a:t>
                      </a:r>
                      <a:endParaRPr lang="en-US" sz="1400" b="1" dirty="0" smtClean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r" rtl="1"/>
                      <a:r>
                        <a:rPr lang="he-IL" sz="1000" dirty="0" smtClean="0"/>
                        <a:t>* לא הוכנו שאלות, ומובן שגם לא ראיון.</a:t>
                      </a:r>
                      <a:endParaRPr lang="en-US" sz="10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dirty="0" smtClean="0"/>
                        <a:t>אין</a:t>
                      </a:r>
                      <a:r>
                        <a:rPr lang="he-IL" sz="1000" baseline="0" dirty="0" smtClean="0"/>
                        <a:t> גיוון כלל במקורות המידע ששימשו אתכן בכתיבת המטלה.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השקעה מינימלית.</a:t>
                      </a:r>
                      <a:endParaRPr lang="he-IL" sz="100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dirty="0" smtClean="0"/>
                        <a:t>אין</a:t>
                      </a:r>
                      <a:r>
                        <a:rPr lang="he-IL" sz="1000" baseline="0" dirty="0" smtClean="0"/>
                        <a:t> תיאור של התופעה הנחקרת מבחינה מדעית ואין התייחסות למקורות הידע השונים.</a:t>
                      </a:r>
                      <a:endParaRPr lang="he-IL" sz="1000" dirty="0" smtClean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אין התייחסות לקשר בין התופעה המדעית הנחקרת לרומן, או התייחסות דלה וחסרת ביסוס.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endParaRPr lang="he-IL" sz="1000" baseline="0" dirty="0" smtClean="0"/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000" baseline="0" dirty="0" smtClean="0"/>
                        <a:t>אין הדגמה מן הרומן כלל.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e-IL" sz="1000" baseline="0" dirty="0" smtClean="0"/>
                        <a:t>הסבר מצומצם מאד של התופעות הפיזיולוגיות. </a:t>
                      </a:r>
                    </a:p>
                    <a:p>
                      <a:pPr marL="0" indent="0" algn="r" rtl="1">
                        <a:buFont typeface="Arial" pitchFamily="34" charset="0"/>
                        <a:buNone/>
                      </a:pPr>
                      <a:endParaRPr lang="en-US" sz="1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 </a:t>
                      </a:r>
                      <a:r>
                        <a:rPr lang="he-IL" sz="1400" dirty="0" smtClean="0"/>
                        <a:t>רמה התחלתית</a:t>
                      </a:r>
                    </a:p>
                    <a:p>
                      <a:pPr algn="ctr" rtl="1"/>
                      <a:endParaRPr lang="he-IL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14 ומטה</a:t>
                      </a:r>
                      <a:endParaRPr lang="en-US" sz="1400" b="1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מלבן 4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281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ynet.co.il/PicServer4/2015/10/08/6547993/6547992979868640360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848" y="4816331"/>
            <a:ext cx="5784304" cy="3037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4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431540" y="476672"/>
            <a:ext cx="8280920" cy="529895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4400" b="1" dirty="0">
                <a:ln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Sharon New" panose="02000000000000000000" pitchFamily="2" charset="-79"/>
                <a:cs typeface="BN Sharon New" panose="02000000000000000000" pitchFamily="2" charset="-79"/>
              </a:rPr>
              <a:t>משוב אישי</a:t>
            </a:r>
          </a:p>
          <a:p>
            <a:pPr algn="r">
              <a:lnSpc>
                <a:spcPct val="150000"/>
              </a:lnSpc>
            </a:pP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*בתחילת </a:t>
            </a:r>
            <a:r>
              <a:rPr lang="he-IL" sz="2400" b="1" dirty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המסע הרגשתי ש...</a:t>
            </a:r>
          </a:p>
          <a:p>
            <a:pPr algn="r">
              <a:lnSpc>
                <a:spcPct val="150000"/>
              </a:lnSpc>
            </a:pP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*בעקבות </a:t>
            </a:r>
            <a:r>
              <a:rPr lang="he-IL" sz="2400" b="1" dirty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עיבוד מערכת היחסים בין הדמויות הרגשתי/חשבתי</a:t>
            </a: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...</a:t>
            </a:r>
          </a:p>
          <a:p>
            <a:pPr algn="r">
              <a:lnSpc>
                <a:spcPct val="150000"/>
              </a:lnSpc>
            </a:pP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*המטלה </a:t>
            </a:r>
            <a:r>
              <a:rPr lang="he-IL" sz="2400" b="1" dirty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המשותפת- ספרות ומדע </a:t>
            </a:r>
            <a:r>
              <a:rPr lang="he-IL" sz="2400" b="1" dirty="0" err="1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היתה</a:t>
            </a:r>
            <a:r>
              <a:rPr lang="he-IL" sz="2400" b="1" dirty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 עבורי</a:t>
            </a: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...</a:t>
            </a:r>
            <a:endParaRPr lang="he-IL" sz="2400" b="1" dirty="0">
              <a:ln/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pa Planta" panose="02000500000000000000" pitchFamily="2" charset="-79"/>
              <a:cs typeface="+mj-cs"/>
            </a:endParaRPr>
          </a:p>
          <a:p>
            <a:pPr algn="r">
              <a:lnSpc>
                <a:spcPct val="150000"/>
              </a:lnSpc>
            </a:pPr>
            <a:r>
              <a:rPr lang="he-IL" sz="2400" b="1" dirty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*</a:t>
            </a: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בעבודה </a:t>
            </a:r>
            <a:r>
              <a:rPr lang="he-IL" sz="2400" b="1" dirty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הקבוצתית אהבתי /לא אהבתי</a:t>
            </a: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..</a:t>
            </a:r>
          </a:p>
          <a:p>
            <a:pPr algn="r">
              <a:lnSpc>
                <a:spcPct val="150000"/>
              </a:lnSpc>
            </a:pP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*חלקי בעבודה היה..</a:t>
            </a:r>
          </a:p>
          <a:p>
            <a:pPr algn="r">
              <a:lnSpc>
                <a:spcPct val="150000"/>
              </a:lnSpc>
            </a:pPr>
            <a:r>
              <a:rPr lang="he-IL" sz="2400" b="1" dirty="0" smtClean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*לסיום </a:t>
            </a:r>
            <a:r>
              <a:rPr lang="he-IL" sz="2400" b="1" dirty="0">
                <a:ln/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pa Planta" panose="02000500000000000000" pitchFamily="2" charset="-79"/>
                <a:cs typeface="+mj-cs"/>
              </a:rPr>
              <a:t>התהליך אני רוצה להאיר/לשאול/לומר...</a:t>
            </a:r>
          </a:p>
          <a:p>
            <a:pPr algn="r">
              <a:lnSpc>
                <a:spcPct val="150000"/>
              </a:lnSpc>
            </a:pPr>
            <a:endParaRPr lang="he-IL" sz="2000" b="1" dirty="0">
              <a:ln/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pa Planta" panose="02000500000000000000" pitchFamily="2" charset="-79"/>
              <a:cs typeface="Lupa Planta" panose="02000500000000000000" pitchFamily="2" charset="-79"/>
            </a:endParaRPr>
          </a:p>
          <a:p>
            <a:pPr algn="r">
              <a:lnSpc>
                <a:spcPct val="150000"/>
              </a:lnSpc>
            </a:pPr>
            <a:endParaRPr lang="he-IL" sz="2000" b="1" dirty="0">
              <a:ln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pa Planta" panose="02000500000000000000" pitchFamily="2" charset="-79"/>
              <a:cs typeface="Lupa Planta" panose="02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2716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979712" y="548680"/>
            <a:ext cx="5688632" cy="430395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he-IL" sz="2400" b="1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מחוון- משוב אישי</a:t>
            </a:r>
            <a:endParaRPr lang="en-US" sz="2400" b="1" i="1" dirty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767017"/>
              </p:ext>
            </p:extLst>
          </p:nvPr>
        </p:nvGraphicFramePr>
        <p:xfrm>
          <a:off x="281015" y="1333119"/>
          <a:ext cx="8640380" cy="5074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4577"/>
                <a:gridCol w="3415803"/>
              </a:tblGrid>
              <a:tr h="97054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he-IL" sz="1600" dirty="0" smtClean="0"/>
                        <a:t>רפלקציה אישית של כל אחת מחברות הקבוצה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he-IL" sz="1600" baseline="0" dirty="0" smtClean="0"/>
                        <a:t>10%</a:t>
                      </a:r>
                      <a:endParaRPr lang="he-IL" sz="16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he-IL" sz="1600" dirty="0" smtClean="0"/>
                        <a:t>                              הקריטריון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he-IL" sz="1600" dirty="0" smtClean="0"/>
                        <a:t>רמות ביצוע</a:t>
                      </a:r>
                      <a:endParaRPr lang="en-US" sz="1600" dirty="0">
                        <a:solidFill>
                          <a:schemeClr val="bg1"/>
                        </a:solidFill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220814">
                <a:tc>
                  <a:txBody>
                    <a:bodyPr/>
                    <a:lstStyle/>
                    <a:p>
                      <a:pPr marL="171450" indent="-171450" algn="r" rtl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he-IL" sz="1600" baseline="0" dirty="0" smtClean="0"/>
                        <a:t>רפלקציה אישית, מלאה על כל אחד מן ההיגדים הנתונים ומתוך התבוננות המעידה על מודעות לתהליך הלמידה.</a:t>
                      </a:r>
                      <a:endParaRPr lang="he-IL" sz="16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he-IL" sz="1600" dirty="0" smtClean="0"/>
                        <a:t>רמה מיטבית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endParaRPr lang="he-IL" sz="1600" dirty="0" smtClean="0"/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he-IL" sz="1600" dirty="0" smtClean="0"/>
                        <a:t>8-10</a:t>
                      </a:r>
                      <a:endParaRPr lang="en-US" sz="16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328269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e-IL" sz="1600" baseline="0" dirty="0" smtClean="0"/>
                        <a:t>* רפלקציה חלקית, ללא התייחסות לכל ההיגדים, חסרה מעורבות אישית מספקת וניכרת מודעות שטחית בלבד לתהליך הלמידה.</a:t>
                      </a:r>
                    </a:p>
                    <a:p>
                      <a:pPr marL="0" indent="0" algn="r" rtl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he-IL" sz="16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he-IL" sz="1600" dirty="0" smtClean="0"/>
                        <a:t>רמה חלקית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endParaRPr lang="he-IL" sz="1600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5-7</a:t>
                      </a:r>
                      <a:endParaRPr lang="en-US" sz="1600" b="1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528583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e-IL" sz="1600" baseline="0" dirty="0" smtClean="0"/>
                        <a:t>* חסרה רפלקציה, אין התייחסות להיגדים או שההתייחסות מצומצמת מאד, ניכר שתהליך הלמידה היה חסר משמעות וללא מודעות לתהליך הלמידה.</a:t>
                      </a:r>
                    </a:p>
                    <a:p>
                      <a:pPr marL="0" indent="0" algn="r" rtl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en-U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he-IL" sz="1600" dirty="0" smtClean="0"/>
                        <a:t> רמה התחלתית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endParaRPr lang="he-IL" sz="1600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4 ומטה</a:t>
                      </a:r>
                      <a:endParaRPr lang="en-US" sz="1600" b="1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מלבן 4"/>
          <p:cNvSpPr/>
          <p:nvPr/>
        </p:nvSpPr>
        <p:spPr>
          <a:xfrm>
            <a:off x="30135" y="36975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43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503548" y="620688"/>
            <a:ext cx="8136904" cy="391645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28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t Orange" panose="00000400000000000000" pitchFamily="2" charset="0"/>
                <a:cs typeface="AlexandraH" pitchFamily="2" charset="-79"/>
              </a:rPr>
              <a:t>את כל המטלות יש להגיש אל </a:t>
            </a:r>
            <a:r>
              <a:rPr lang="he-IL" sz="2800" b="1" dirty="0" smtClean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t Orange" panose="00000400000000000000" pitchFamily="2" charset="0"/>
                <a:cs typeface="AlexandraH" pitchFamily="2" charset="-79"/>
              </a:rPr>
              <a:t>לכתובת </a:t>
            </a:r>
            <a:r>
              <a:rPr lang="he-IL" sz="28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t Orange" panose="00000400000000000000" pitchFamily="2" charset="0"/>
                <a:cs typeface="AlexandraH" pitchFamily="2" charset="-79"/>
              </a:rPr>
              <a:t>דוא"ל</a:t>
            </a:r>
            <a:r>
              <a:rPr lang="he-IL" sz="2800" b="1" dirty="0" smtClean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t Orange" panose="00000400000000000000" pitchFamily="2" charset="0"/>
                <a:cs typeface="AlexandraH" pitchFamily="2" charset="-79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he-IL" sz="28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t Orange" panose="00000400000000000000" pitchFamily="2" charset="0"/>
                <a:cs typeface="AlexandraH" pitchFamily="2" charset="-79"/>
              </a:rPr>
              <a:t>המורה מיכל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t Orange" panose="00000400000000000000" pitchFamily="2" charset="0"/>
                <a:cs typeface="AlexandraH" pitchFamily="2" charset="-79"/>
              </a:rPr>
              <a:t>michaldnr@gmail.com </a:t>
            </a:r>
          </a:p>
          <a:p>
            <a:pPr algn="ctr">
              <a:lnSpc>
                <a:spcPct val="150000"/>
              </a:lnSpc>
            </a:pPr>
            <a:r>
              <a:rPr lang="he-IL" sz="28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t Orange" panose="00000400000000000000" pitchFamily="2" charset="0"/>
                <a:cs typeface="AlexandraH" pitchFamily="2" charset="-79"/>
              </a:rPr>
              <a:t>או אל המורה רחלי </a:t>
            </a:r>
            <a:r>
              <a:rPr lang="en-US" sz="28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t Orange" panose="00000400000000000000" pitchFamily="2" charset="0"/>
                <a:cs typeface="AlexandraH" pitchFamily="2" charset="-79"/>
              </a:rPr>
              <a:t>rachelymadar@gmail.com</a:t>
            </a:r>
          </a:p>
          <a:p>
            <a:pPr algn="ctr">
              <a:lnSpc>
                <a:spcPct val="150000"/>
              </a:lnSpc>
            </a:pPr>
            <a:endParaRPr lang="en-US" sz="2800" b="1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t Orange" panose="00000400000000000000" pitchFamily="2" charset="0"/>
              <a:cs typeface="AlexandraH" pitchFamily="2" charset="-79"/>
            </a:endParaRPr>
          </a:p>
        </p:txBody>
      </p:sp>
      <p:pic>
        <p:nvPicPr>
          <p:cNvPr id="10242" name="Picture 2" descr="http://cdn.shopify.com/s/files/1/0813/2217/t/22/assets/delivery_bambit.jpg?295701281609959198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746" y="4869160"/>
            <a:ext cx="1807631" cy="1839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0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://simania.co.il/images/users/1378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3064623"/>
            <a:ext cx="5715000" cy="381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>
            <a:off x="1763688" y="188640"/>
            <a:ext cx="684076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4000" b="1" dirty="0">
                <a:ln/>
                <a:solidFill>
                  <a:schemeClr val="accent3"/>
                </a:solidFill>
                <a:latin typeface="BN Sharon New" panose="02000000000000000000" pitchFamily="2" charset="-79"/>
                <a:cs typeface="BN Sharon New" panose="02000000000000000000" pitchFamily="2" charset="-79"/>
              </a:rPr>
              <a:t>	</a:t>
            </a:r>
          </a:p>
          <a:p>
            <a:pPr algn="ctr"/>
            <a:r>
              <a:rPr lang="he-IL" sz="4000" b="1" dirty="0">
                <a:ln/>
                <a:solidFill>
                  <a:schemeClr val="accent3"/>
                </a:solidFill>
                <a:latin typeface="BN Sharon New" panose="02000000000000000000" pitchFamily="2" charset="-79"/>
                <a:cs typeface="BN Sharon New" panose="02000000000000000000" pitchFamily="2" charset="-79"/>
              </a:rPr>
              <a:t>אתה יודע שקראת ספר טוב כשאתה מעביר את הדף האחרון ומרגיש קצת כאילו איבדת חבר.</a:t>
            </a:r>
          </a:p>
          <a:p>
            <a:r>
              <a:rPr lang="he-IL" sz="2800" b="1" dirty="0" smtClean="0">
                <a:ln/>
                <a:solidFill>
                  <a:schemeClr val="accent3"/>
                </a:solidFill>
                <a:latin typeface="BN Sharon New" panose="02000000000000000000" pitchFamily="2" charset="-79"/>
                <a:cs typeface="BN Sharon New" panose="02000000000000000000" pitchFamily="2" charset="-79"/>
              </a:rPr>
              <a:t>(פול </a:t>
            </a:r>
            <a:r>
              <a:rPr lang="he-IL" sz="2800" b="1" dirty="0" err="1" smtClean="0">
                <a:ln/>
                <a:solidFill>
                  <a:schemeClr val="accent3"/>
                </a:solidFill>
                <a:latin typeface="BN Sharon New" panose="02000000000000000000" pitchFamily="2" charset="-79"/>
                <a:cs typeface="BN Sharon New" panose="02000000000000000000" pitchFamily="2" charset="-79"/>
              </a:rPr>
              <a:t>סוויני</a:t>
            </a:r>
            <a:r>
              <a:rPr lang="he-IL" sz="2800" b="1" dirty="0" smtClean="0">
                <a:ln/>
                <a:solidFill>
                  <a:schemeClr val="accent3"/>
                </a:solidFill>
                <a:latin typeface="BN Sharon New" panose="02000000000000000000" pitchFamily="2" charset="-79"/>
                <a:cs typeface="BN Sharon New" panose="02000000000000000000" pitchFamily="2" charset="-79"/>
              </a:rPr>
              <a:t>)</a:t>
            </a:r>
            <a:endParaRPr lang="he-IL" sz="2800" b="1" dirty="0">
              <a:ln/>
              <a:solidFill>
                <a:schemeClr val="accent3"/>
              </a:solidFill>
              <a:latin typeface="BN Sharon New" panose="02000000000000000000" pitchFamily="2" charset="-79"/>
              <a:cs typeface="BN Sharon New" panose="020000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8019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5989">
            <a:off x="7369335" y="4424138"/>
            <a:ext cx="1492948" cy="1317277"/>
          </a:xfrm>
          <a:prstGeom prst="rect">
            <a:avLst/>
          </a:prstGeom>
        </p:spPr>
      </p:pic>
      <p:sp>
        <p:nvSpPr>
          <p:cNvPr id="5" name="כותרת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>
                <a:latin typeface="Gisha" panose="020B0502040204020203" pitchFamily="34" charset="-79"/>
                <a:cs typeface="Gisha" panose="020B0502040204020203" pitchFamily="34" charset="-79"/>
              </a:rPr>
              <a:t>שלבי העבודה</a:t>
            </a:r>
            <a:r>
              <a:rPr lang="en-US" dirty="0" smtClean="0">
                <a:latin typeface="Gisha" panose="020B0502040204020203" pitchFamily="34" charset="-79"/>
                <a:cs typeface="Gisha" panose="020B0502040204020203" pitchFamily="34" charset="-79"/>
              </a:rPr>
              <a:t/>
            </a:r>
            <a:br>
              <a:rPr lang="en-US" dirty="0" smtClean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2700" b="1" dirty="0">
                <a:solidFill>
                  <a:schemeClr val="tx2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עיבוד הרומן ייעשה בעבודה בקבוצות של 3-4 תלמידות</a:t>
            </a:r>
            <a:r>
              <a:rPr lang="he-IL" b="1" dirty="0">
                <a:solidFill>
                  <a:schemeClr val="tx2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/>
            </a:r>
            <a:br>
              <a:rPr lang="he-IL" b="1" dirty="0">
                <a:solidFill>
                  <a:schemeClr val="tx2"/>
                </a:solidFill>
                <a:latin typeface="Gisha" panose="020B0502040204020203" pitchFamily="34" charset="-79"/>
                <a:cs typeface="Gisha" panose="020B0502040204020203" pitchFamily="34" charset="-79"/>
              </a:rPr>
            </a:br>
            <a:endParaRPr lang="he-IL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graphicFrame>
        <p:nvGraphicFramePr>
          <p:cNvPr id="9" name="מציין מיקום תוכן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2614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ענן 9"/>
          <p:cNvSpPr/>
          <p:nvPr/>
        </p:nvSpPr>
        <p:spPr>
          <a:xfrm>
            <a:off x="5076056" y="5661248"/>
            <a:ext cx="3898776" cy="1196752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>
              <a:lnSpc>
                <a:spcPct val="150000"/>
              </a:lnSpc>
            </a:pPr>
            <a:r>
              <a:rPr lang="he-IL" b="1" dirty="0">
                <a:solidFill>
                  <a:schemeClr val="tx2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מוכנות לצאת לדרך? </a:t>
            </a:r>
          </a:p>
          <a:p>
            <a:pPr lvl="0" algn="r" rtl="1">
              <a:lnSpc>
                <a:spcPct val="150000"/>
              </a:lnSpc>
            </a:pPr>
            <a:r>
              <a:rPr lang="he-IL" b="1" dirty="0">
                <a:solidFill>
                  <a:schemeClr val="tx2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היכון.... החל.... צאו....!</a:t>
            </a:r>
          </a:p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4700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177FDA4-5342-4D3B-9669-2A782FF73B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A956411-7ECF-49E4-A70D-9D519A6E1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4EFC8E2-3E26-4A81-BE39-D8FF186E40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3D297F3-3773-4165-8C8F-EA32268CE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434A90F-2BBF-48AF-8CA8-E0A83EED70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BEA1E51-0510-4F81-ADD2-670491DFD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0AED333-C015-49CA-B305-DDF4B3544E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מלבן 12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7575" y="177105"/>
            <a:ext cx="7254825" cy="576063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he-IL" sz="2000" b="1" dirty="0" smtClean="0">
                <a:solidFill>
                  <a:schemeClr val="accent1">
                    <a:lumMod val="50000"/>
                  </a:schemeClr>
                </a:solidFill>
                <a:latin typeface="Guttman Yad-Brush" pitchFamily="2" charset="-79"/>
                <a:ea typeface="Tahoma" pitchFamily="34" charset="0"/>
                <a:cs typeface="Guttman Yad-Brush" pitchFamily="2" charset="-79"/>
              </a:rPr>
              <a:t>מערכות יחסים בין הדמויות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Guttman Yad-Brush" pitchFamily="2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27583" y="1020065"/>
            <a:ext cx="7416825" cy="3545515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he-IL" sz="1600" dirty="0" smtClean="0"/>
              <a:t>בחרו שתי דמויות המנהלות מערכת יחסים </a:t>
            </a:r>
            <a:r>
              <a:rPr lang="he-IL" sz="1600" b="1" dirty="0" smtClean="0"/>
              <a:t>משמעותית</a:t>
            </a:r>
            <a:r>
              <a:rPr lang="he-IL" sz="1600" dirty="0" smtClean="0"/>
              <a:t> ברומן.</a:t>
            </a:r>
          </a:p>
          <a:p>
            <a:pPr marL="0" indent="0" algn="r" rtl="1">
              <a:buNone/>
            </a:pPr>
            <a:r>
              <a:rPr lang="he-IL" sz="1600" dirty="0" smtClean="0"/>
              <a:t>שימו לב:</a:t>
            </a:r>
          </a:p>
          <a:p>
            <a:pPr marL="0" indent="0" algn="r" rtl="1">
              <a:buNone/>
            </a:pPr>
            <a:r>
              <a:rPr lang="he-IL" sz="1600" dirty="0" smtClean="0"/>
              <a:t>* בחרו דמויות שמעוררות בכן ענין/ אהדה/ כעס/ רגש אחר.</a:t>
            </a:r>
          </a:p>
          <a:p>
            <a:pPr marL="0" indent="0" algn="r" rtl="1">
              <a:buNone/>
            </a:pPr>
            <a:r>
              <a:rPr lang="he-IL" sz="1600" dirty="0" smtClean="0"/>
              <a:t>* כדאי לבחור דמויות המנהלות ביניהן מערכת יחסים שמתפתחת או משתנה במהלך הרומן.</a:t>
            </a:r>
          </a:p>
          <a:p>
            <a:pPr marL="0" indent="0" algn="r" rtl="1">
              <a:buNone/>
            </a:pPr>
            <a:r>
              <a:rPr lang="he-IL" sz="1600" dirty="0" smtClean="0"/>
              <a:t>*האם המידע שיש על הדמויות נרחב דיו?</a:t>
            </a:r>
          </a:p>
          <a:p>
            <a:pPr algn="r" rtl="1"/>
            <a:endParaRPr lang="he-IL" sz="1600" dirty="0"/>
          </a:p>
          <a:p>
            <a:pPr marL="0" indent="0" algn="r" rtl="1">
              <a:buNone/>
            </a:pPr>
            <a:r>
              <a:rPr lang="he-IL" sz="1600" dirty="0" smtClean="0"/>
              <a:t>צרו במצגת </a:t>
            </a:r>
            <a:r>
              <a:rPr lang="en-US" sz="1600" dirty="0" err="1" smtClean="0"/>
              <a:t>powerPoint</a:t>
            </a:r>
            <a:r>
              <a:rPr lang="he-IL" sz="1600" dirty="0"/>
              <a:t> </a:t>
            </a:r>
            <a:r>
              <a:rPr lang="he-IL" sz="1600" dirty="0" smtClean="0"/>
              <a:t>או בקובץ </a:t>
            </a:r>
            <a:r>
              <a:rPr lang="en-US" sz="1600" dirty="0" smtClean="0"/>
              <a:t>word</a:t>
            </a:r>
            <a:r>
              <a:rPr lang="he-IL" sz="1600" dirty="0" smtClean="0"/>
              <a:t> תרשים זרימה המתאר את מערכת היחסים המתפתחת בין הדמויות שבחרתן.</a:t>
            </a:r>
          </a:p>
          <a:p>
            <a:pPr marL="0" indent="0" algn="r" rtl="1">
              <a:buNone/>
            </a:pPr>
            <a:r>
              <a:rPr lang="he-IL" sz="1600" dirty="0"/>
              <a:t>בחרו </a:t>
            </a:r>
            <a:r>
              <a:rPr lang="he-IL" sz="1600" b="1" dirty="0"/>
              <a:t>שלושה</a:t>
            </a:r>
            <a:r>
              <a:rPr lang="he-IL" sz="1600" dirty="0"/>
              <a:t> מאפיינים וכתבו </a:t>
            </a:r>
            <a:r>
              <a:rPr lang="he-IL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בהרחבה</a:t>
            </a:r>
            <a:r>
              <a:rPr lang="he-IL" sz="1600" dirty="0"/>
              <a:t> כיצד הם באים לידי ביטוי בכל </a:t>
            </a:r>
            <a:r>
              <a:rPr lang="he-IL" sz="1600" dirty="0" smtClean="0"/>
              <a:t>דמות, על פי התרשים הבא: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)</a:t>
            </a:r>
            <a:r>
              <a:rPr lang="he-IL" sz="1600" dirty="0" smtClean="0"/>
              <a:t>שימו לב המקום בתרשים שמובא כאן איננו מספיק, העתיקו והרחיבו אותו על פי הצורך.)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he-IL" sz="1600" dirty="0" smtClean="0"/>
              <a:t>* </a:t>
            </a:r>
            <a:r>
              <a:rPr lang="he-IL" sz="1600" b="1" u="sng" dirty="0" smtClean="0"/>
              <a:t>הוכיחו דבריכן באמצעות ציטוטים ומראי מקומות מתוך הרומן.</a:t>
            </a:r>
          </a:p>
        </p:txBody>
      </p:sp>
      <p:sp>
        <p:nvSpPr>
          <p:cNvPr id="4" name="AutoShape 2" descr="data:image/jpeg;base64,/9j/4AAQSkZJRgABAQAAAQABAAD/2wCEAAkGBhQSEBQUExQVFBQUFRQXGBYUFxgXFBUWGBcXFBQVFRUYHCYeGBkjGhcVHy8gIycpLCwsFR4xNTAqNSYrLCkBCQoKDgwOFw8PGioeHBwpLCwpKS8sKSwsKSwsKSksLCwsKSwsKSwpLCwsKSkpLCwpLCksLCksLCkpLCwsLCkpLP/AABEIALcBEwMBIgACEQEDEQH/xAAbAAACAwEBAQAAAAAAAAAAAAABAwACBAUGB//EAD8QAAEDAgIHBgQCCAcBAQAAAAEAAhEDIRIxBAVBUWFx8AYTgZGhsSLB0eEychQWQlJikrLxFSMzQ1OCotIH/8QAGgEBAQEBAQEBAAAAAAAAAAAAAAECAwQFBv/EACkRAQEAAgIBBAAEBwAAAAAAAAABAhEDEjETIUFRBCJCYRQyUmJxgZH/2gAMAwEAAhEDEQA/AOyFZUBVgV7NvLpcKwVAVYFXsmlkVUFWlNmhVgqyjKu00sFYKgKIKbTS6iEoynZNCiqyjKvZNCihKMp2NCopKkp2NCihKkq9k0KKEoynY0KiEqSnY0KikqSr2OowhCkqSnY0iikqSnZNAooonZdAhCKinY0CiiiuzTjB6sHrnN09u8Jg0wbwvL2j2dK3h6sHLE3SBvTG1lds9WvErYll71HvVU0040cSy96iKqrLViRDlmFVEVUGoPRxrN3qIqojTiRxLN3qPeqjTiRxLN3qPeoNOJTEs/eqd6iaacSmJZ+9R71DTRiRxLN3iPeIaaMSOJZ+8U7xDTRiUxJGNTvENH4lMSTjUxoaOxKYknGpjTZo7EpiScamJNmjZUlKxKYk2aNxKJWNRXZp4FujkbPJMaxKZpJThpZ6hfI3X1fY1hT2ViMis7dJnYCrl7YvbIG8GTkANsqdrDW21mnu2+yYzSxtaPMhYKbxsJ9D7K+Lj6FdJzZT5YvHjfhtq1WOMwW/lmP6lVmjMOVaPzF4WcHiEcHDyXbD8T9uWXBPhq/wSobtqzycUW6j0jIF5O8O+SyNpkfhJauhoWua1LIteNxsfNd/4jfiuN4GjROydcg95Xc02gCHHx9Fn1h2d0hhPd1XPHEAHyldnRu1rT/qUyw5SPiHpcLdT1rReQGPBPER/VHok5st7S8U8PCVdH0tu1/8p+iQ6rpQzLv5fsvpX6PJzF9x9UupoA3u5zZdZz/s53g/d84Gl6TvPi0fRUdrbSB+15gL31bVc/tHxWWt2fO9bnNj8xi8WXxXif8AHq+8eQQ/WOtvHkF6mr2anZPj91jr9mozaefRW5yYOdwzcH9Z63D+VT9a638PkV0najbx8vuku1GOPl910lwrFmbK3tbV3M9QulousNLe0ObQLmumHBrsJgSfimFibqwNINrEfiEjkRtC61fWukvIJ0kgiYw/DAiIaBAHhCzl/bIuNv6rWQ660kE/5Btn8LreqUe1FUZ0v6l7Psx2mpUaApvxvcJJJwRJJNhItxMkyujQ1tolaocbAIbm8NjiAuF5bL74u8w34yfOz2rqDOkPMojtidrB5r6PpGpdX1BL8Do3T64VhbqTVmNuFokmAPiDZ3nFZPXw+cT0s/6niG9sD/x+v2Vm9sJ/2j4H7L32suxmjPpWhsXBa4ZbbnYvO6XoeiUHMphzYeYLvxAWzOHjZJz8d+C8Wc+XF/W4f8TvP7IN7aM/cd5hM7T620WiMFGiHumC55MRvwx68EvTG6BS0Tvg5lSq4QKbQQXGYJ+KS1g3kCVqcmF/Sxccpddlh2zp/uv9PqrjthS3P8h9V46rr6g5sdy5jthY4HzEBZf06mdrgeIXbGcdcbyZR70dr6P8fkPqrN7WUd7v5fuvDU30ok1midkOJHOBCNd7Z+Cox/Ix/VCvTjPUze7Haqj+87+UqLwZfxH8zf8A6QWvRwPWydzCjgTcCIZxX5rb9BoruynU2zn4bY5JrW23oBimzRFSWyYgA79hyzuTNvBXa7iVoYY2oigLkbQbZXNwQYzlO2jWyO8KuKiLKJAvfO8xYbTl6KzADkrtNLMcd6sHu3oYEQE2mlhUcg4zmEQFMJVmWksadE06pT/A+BugLtaP2teLODHeGE+eXovOBxGY+iuCus5cmOker0ftIxxhzS3cZEDfJsV16D6VRp+MTwcPHIr59Kq4q+qnR9EfogBAECOW3JVdTIyGWdwvnrNOqM/A5zfyuI8xkn0u2tdhuGv/ADtAP8zYXXHklYuGntKtBpFwDa+32XPqamYchBzsfqm6q1/SqBokMccwRYcJIiF2W1GTLS102geNxa8TmF13Y56leS0nUThk638XrkuXWpQSCDa0gWK98/RsQJLctgiOEgfZc+pqtrzLdlso2SCZ2cl0x5a55cUvh4lzAMv6YVMXGPD7L12kamcLAgm3DPjGUyufW1Ocpk+NvFdJyuV4fpxW1Q2+L0cB6Iv1kLfE23Fw+q3VNTHiEgaudsctdsaz0yitTWJLYLmx+Y39Fz9ILXubJEA5By6X6CeiQodB6n6qfkNZOHrLRAbM9yfcrPV0FlOjDYLznIv7rtVtBm8NSnaHGxvBbmONjFuW3iXaqdnCS/VbtxXt3aPtOHzSIbecPhC6zq4XCvFP0Bw2Kv6GV7R1JhGzzHuljR2EwIPirqJ1ryA0Q7lF7E6uG4eaKuoda0AqxCQHq4evzD9KYArg8UoORxIGBysHJQKsEDRV4+ajjOy+8Z+oMeCXCiDQAMJzxbJyPO1lalTJHHdIP90lpVsW9QMYZEi4RlL7w7yi+oTE/s7jHgd45qoZKmFRtRu0eRhVM4rXbvkCOBBPsmzS4ajhQrHAQHWmY8M+XipjSVNAWhLforSnBwRIV2mmIavw3aYT2aXVbsmNxIKbCMrtjzZRi8crVo/ah7QASRl+MT4SuponagzMNN/2T8jK4EqjqLTsC6zn+453i+q9o3tMyTLSJ/h9Zb1Zaaek0Xf7jTwJIkbvwheCFKMnOHiSPIpjajxtDuY+i3OTD/CXDJ7j9HBHw4tswQeVrJY0SSMTbTtHPjzXkKelkbCPyO+S1U+0D2/7j/8As2QtzLG+Kzq/Tvt0Rm4eotvsTb6I1tWMP4QRadpXIpdp8gcDvQnbt3rpUdb033kMzsZjzuL28lpn2LOgMOU4vGPExbIpJ1YZOUfm9LgLrOZIz8jaNlhzzUqaM3e4cCAfMg3TZpxKurDnBdM5HdnsustfV7ZgseJ/em42bF6H9GN4bMZW+yphc0xJbvxW9/JalqdY823UzDw5XKQdRNmwm1obB91617jsOwbYzHCw5QkwC0gtJ33zHmtd8mfTxeRdqL+H1H1UXrHapBuA8DcHW+ai16uTPox83a5WDkkORxL4z6bQHq7XrMHq4citTSFeeKytqK4qLIa90bI8VUPQxoFWC7aiuKiQgqjRPFDHxSZVg5END0xlaFmCmJBuxguabEiZloxeB2HLepUDnwC9rSDMsEEj+IOm3gOaw94m09JI8bHkbEclm4/S7P0twpAF7gGm2I2HjGXjCjak5GUqm8UxLaYOI3w2PF0SMUcNgyV9ZaXTpuLQ17yRZ1NriGnYXN3H5FTd8Gvk3vEe8XPoVn4QXgCcoxeocAR4poqrbLX3qPeLIKqt3qK041MSzd4iKiGmjEpjSO8R7xXaaNLhtCp3bd0creyriQLlqZJpooaS9hllR7eRK2O7RaSYmoHx+8J91yS5DvF0nJl9s9I9Azta+IfSbG+nAd9Fpo9qKTj8RfT/ADYo9JAXlu9R7xbnNYzeOPb09MY8SKjKk2OTnAWi2cdQoXg5j/yPS9l4ZzAUylpVRhllR4/7EjyMhdJzRm8b2ZoA3xOE8HfIwovJ/wCNaR/yf+W/RRdPVxZ9OvPAqwSQ6yIqL5r1mYlcHik4+vVXBQNxKwclBWDlA0PRBSg5TEqG41MfXuqSqkohuJTElB3FHEgYaiIeqNuruEZee7l6oLspk5JNHSGu/C4O/KQeGwq7TzPJZKbGUnWaKNO5xtb8JMQRVwiW84ItmFB0KJxAgOF7A5gOGWW48UzQKj3Uz3fx12mHEEsjdNP8Yb5ysdbUtOm39ILg9pj421CWmcrCxWYa4pOc0sewlpEFxuNvw5Rfms2d5+Vd9b7tVatXqN7uq5lNzTOOm4d5tsWFtx1dGi0gXcXcSAD6BYa2rqb3Y3Nl2+SPYrVSbAAGXMn1K3JJNRnzWgvQxpYcoSgaKigqlJxKYlQ8VkRUSA9SUVoFRHvFnlTEg0Y0cSz4kcSBpQS8atjVBLkQ9VxqK7NL41EshRa2mnGY/LfKuHZpQ8z1f2Vw7jz/AL9ZLm0Y3rw48ldt79eSU0IhQPGzciDvGxLDuvdWDt/FQMBHJTduVQ/Z1lv3I4kFg5GQqOdZQP8Ab06lEXhEMVGvTab469uKuzSNIBv4qaXo4q0yxxwyJBaSHAgiIjPkVzdeaPWNXFQf8BLZpu+HJ2QLROGCCbgnO+x+vNJLwDSY5pY1oIZH4okn4j8U2i0gZq+daT7aNQjC00KBkgHEKrsFZ5OZwRLm2MR6rBU7P6WCSandgfssDoAmYuclm0SnXeP8/AGkZlrHETf4SLg8Rdd3QtNqUaTg+q8sLPg7whxHIkTeMphTLthbcdVZrKe+2fQabGUHNe9tRrsWNrALmLy0HO2eay0NCpl2IUxf9p1yT45Ln/4Hjfjc8tLiTDRtnYV1aDcLQJJjabnxW7JPeXyxvflowKByUKvW1XDlhpcuQlAtUQHEhjUhVLVQSUcSUQhiVD+8VsaQH+Cgcmg8lTGlYlMSKbjRD0qVJQOxKYksPULkDcaiVjUVHKnr2lMB480lWDt+XVvPasKaH9enyVw5Ia/w4j1lXnqPZA0H5ZfQoi58erpRqbet5lHERzv8/l7oHMVibZpBd15FWDlA5rhA6vmiD7ZcNvzSGnLx57EwH1jlx5fdBcHr6JjTfh16pAcfuhWgCS4AAbdnHylEatIcHNw4nNtmyxH1HA7/ACTR051MHvqDa1NovUofDUaMvipkwfCEns5pDdLe9rcQwnOAWkTY54hPLxWjtATQcWQ4sABDmgfiGcgnLnO22SzfPT5a8Ts6Gi0tH0qm52jVZIElsQ9uwYmn3Xi9I7RPFQte0OwmNxsd2UjlvW7Re0dJtRz2EsL2hpIbBImSCRc+M80Ro1CuXVGNl20EGMRNzfM5nNdePG4W9puMZ2Zfym6v1mKskAgjOfrkVubfwSNHa1vwwARmBlflsTC3Z781LZv2SAM+p6+iYHpWDb9+vuoH5cUVoxqFKxWQBUDZUxpYdKIVFy5UIUBQIVFCFGuQdKoHqofiUxpQKOJFNDkUmUcSga1yBcqFykoq2JRLLioqOe12Q5nNHvuvkBv+6RisoLjkshwqdcftv9lbvPG58foUmcuO3q/9lYHxQPneVC+3L6cVQnLIyB4HaD1ylFvXJRTQ6/y680Q6x8ufHklMd75b+vmji470Q0Ov4qwfbj1PtZJiDBzlWBt14oHNqb93rsT8Tbte0OEH4TkRexi+cedlmpG/nu8I4oD3PM7gHHb1uU1tdseqtTd1pYrUqjmMmcIMGTcUy7IsmxMbPFP0zTKtY4HkS4YrSMQJMkTJF8wtVKnNtkjO/ql65eKWEvMRIBvmTLpi8bZyunnL38p4n7OIzs7e7zyAj1JK9Dq3Q20mgCT+1AuZ6B9EzVug983EwtLf3gZFrxbbf0TdJ1a8Aggke+3z+Xkrny9vy2mOGvfTmivLyTeR+IW4fEOccE/F8vksOk6ZgfD2uBzsJ52zRoayY/8AC4csj6rVxrO46Aft2qEJGLr5K4csNLFQFCeuO1An5qi0qwcluspiVQzEqkquJSUUSVRzZVlUqyopihWD1V3upC0hkqSlI40DAVJVMSiimB6iXHJBXQ5jSI8uvkjNuvND7+f1UjrrjvWRbFl1mrg+3pMdc1RmfU/dXb1xMqKYRc+R+fgq4p2/faFJEeaIg7Lki+648ptdBcjdn6cfkoM+Xmg51z5eVp45I4rDZu+d1BcH09USYjl/ZU7z29eipN+uRQNY7PqRwViT4Zxty90gFOxW6z/ugbSqEeefDcnOqB1nDEAIAdcZEbd4PosQJiEcXl/dZsXblu1ZW0ap3mhve3+AHFPCMnjgQu3qT/8ARWuIp6UzA6Y7xoOGZg4qeYOeXkjRfF919sQeWW1c7WmrqdUjE343kkvbAdtkmLO3XnxVsx5PbOf7+SW4+8/49B2w0WmabXCHYxLC0iCJtgPKPmvnul6OWwSRJ3fVe30up3tJlMj/AEw0MuQGhgw7NpbF8s8s1xtK1c01DjuwAQN1gfiw3F54WzWvw+VwnWs8smV3HP1Lpz8YbJLTvvHEFehJslUtGa0Q0ADcPHzTArnlMruJjNQcSJchHW5VAWGhJRcYVMVuuthRB8p2Ki3XJTEqszv9hx3qF230PsgviUdYqgOyVJ6KAVBa3QUxI4/BKNlqVDEAUuVMV1UXlWKrilVBV8ixKirKK1pHOJ/tstE+hCti+XXzUUXNoc8twVgbcgc0FFFWabXysrC1lFEQQ/5fZWa7fv6A+qiiAE9dcirs29BRRUEH3+8qzW5bR75oqKDNrbTRSpmJLiYadl7lx3+KHY/tA51WnSdQZVlwGKQHxxk4XRne6iitxl4raS6yj0fa/V7jV/yYp3AEBoaRhAvAmZIA5rw+ta1WlUDTUJgfCeBzEeCKix+Ey7SSnPNe8Joa+rNcCHmRvhemo6S2tS7wtAGHDiiSx2H4oAghpifhP0UUXp5sJJLHPjyt9qzaFWzEzA27iJbBgSI3iVqBUUXDLy6TwsDaeiofl7KKKKriGRz3/IjxzQDdnooogOKY64qR11z9VFFRUiOvFHr6KKKAPNuCVikqKLUQSFMSiiqICggokFsRQUUWx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QSEBQUExQVFBQUFRQXGBYUFxgXFBUWGBcXFBQVFRUYHCYeGBkjGhcVHy8gIycpLCwsFR4xNTAqNSYrLCkBCQoKDgwOFw8PGioeHBwpLCwpKS8sKSwsKSwsKSksLCwsKSwsKSwpLCwsKSkpLCwpLCksLCksLCkpLCwsLCkpLP/AABEIALcBEwMBIgACEQEDEQH/xAAbAAACAwEBAQAAAAAAAAAAAAABAwACBAUGB//EAD8QAAEDAgIHBgQCCAcBAQAAAAEAAhEDIRIxBAVBUWFx8AYTgZGhsSLB0eEychQWQlJikrLxFSMzQ1OCotIH/8QAGgEBAQEBAQEBAAAAAAAAAAAAAAECAwQFBv/EACkRAQEAAgIBBAAEBwAAAAAAAAABAhEDEjETIUFRBCJCYRQyUmJxgZH/2gAMAwEAAhEDEQA/AOyFZUBVgV7NvLpcKwVAVYFXsmlkVUFWlNmhVgqyjKu00sFYKgKIKbTS6iEoynZNCiqyjKvZNCihKMp2NCopKkp2NCihKkq9k0KKEoynY0KiEqSnY0KikqSr2OowhCkqSnY0iikqSnZNAooonZdAhCKinY0CiiiuzTjB6sHrnN09u8Jg0wbwvL2j2dK3h6sHLE3SBvTG1lds9WvErYll71HvVU0040cSy96iKqrLViRDlmFVEVUGoPRxrN3qIqojTiRxLN3qPeqjTiRxLN3qPeoNOJTEs/eqd6iaacSmJZ+9R71DTRiRxLN3iPeIaaMSOJZ+8U7xDTRiUxJGNTvENH4lMSTjUxoaOxKYknGpjTZo7EpiScamJNmjZUlKxKYk2aNxKJWNRXZp4FujkbPJMaxKZpJThpZ6hfI3X1fY1hT2ViMis7dJnYCrl7YvbIG8GTkANsqdrDW21mnu2+yYzSxtaPMhYKbxsJ9D7K+Lj6FdJzZT5YvHjfhtq1WOMwW/lmP6lVmjMOVaPzF4WcHiEcHDyXbD8T9uWXBPhq/wSobtqzycUW6j0jIF5O8O+SyNpkfhJauhoWua1LIteNxsfNd/4jfiuN4GjROydcg95Xc02gCHHx9Fn1h2d0hhPd1XPHEAHyldnRu1rT/qUyw5SPiHpcLdT1rReQGPBPER/VHok5st7S8U8PCVdH0tu1/8p+iQ6rpQzLv5fsvpX6PJzF9x9UupoA3u5zZdZz/s53g/d84Gl6TvPi0fRUdrbSB+15gL31bVc/tHxWWt2fO9bnNj8xi8WXxXif8AHq+8eQQ/WOtvHkF6mr2anZPj91jr9mozaefRW5yYOdwzcH9Z63D+VT9a638PkV0najbx8vuku1GOPl910lwrFmbK3tbV3M9QulousNLe0ObQLmumHBrsJgSfimFibqwNINrEfiEjkRtC61fWukvIJ0kgiYw/DAiIaBAHhCzl/bIuNv6rWQ660kE/5Btn8LreqUe1FUZ0v6l7Psx2mpUaApvxvcJJJwRJJNhItxMkyujQ1tolaocbAIbm8NjiAuF5bL74u8w34yfOz2rqDOkPMojtidrB5r6PpGpdX1BL8Do3T64VhbqTVmNuFokmAPiDZ3nFZPXw+cT0s/6niG9sD/x+v2Vm9sJ/2j4H7L32suxmjPpWhsXBa4ZbbnYvO6XoeiUHMphzYeYLvxAWzOHjZJz8d+C8Wc+XF/W4f8TvP7IN7aM/cd5hM7T620WiMFGiHumC55MRvwx68EvTG6BS0Tvg5lSq4QKbQQXGYJ+KS1g3kCVqcmF/Sxccpddlh2zp/uv9PqrjthS3P8h9V46rr6g5sdy5jthY4HzEBZf06mdrgeIXbGcdcbyZR70dr6P8fkPqrN7WUd7v5fuvDU30ok1midkOJHOBCNd7Z+Cox/Ix/VCvTjPUze7Haqj+87+UqLwZfxH8zf8A6QWvRwPWydzCjgTcCIZxX5rb9BoruynU2zn4bY5JrW23oBimzRFSWyYgA79hyzuTNvBXa7iVoYY2oigLkbQbZXNwQYzlO2jWyO8KuKiLKJAvfO8xYbTl6KzADkrtNLMcd6sHu3oYEQE2mlhUcg4zmEQFMJVmWksadE06pT/A+BugLtaP2teLODHeGE+eXovOBxGY+iuCus5cmOker0ftIxxhzS3cZEDfJsV16D6VRp+MTwcPHIr59Kq4q+qnR9EfogBAECOW3JVdTIyGWdwvnrNOqM/A5zfyuI8xkn0u2tdhuGv/ADtAP8zYXXHklYuGntKtBpFwDa+32XPqamYchBzsfqm6q1/SqBokMccwRYcJIiF2W1GTLS102geNxa8TmF13Y56leS0nUThk638XrkuXWpQSCDa0gWK98/RsQJLctgiOEgfZc+pqtrzLdlso2SCZ2cl0x5a55cUvh4lzAMv6YVMXGPD7L12kamcLAgm3DPjGUyufW1Ocpk+NvFdJyuV4fpxW1Q2+L0cB6Iv1kLfE23Fw+q3VNTHiEgaudsctdsaz0yitTWJLYLmx+Y39Fz9ILXubJEA5By6X6CeiQodB6n6qfkNZOHrLRAbM9yfcrPV0FlOjDYLznIv7rtVtBm8NSnaHGxvBbmONjFuW3iXaqdnCS/VbtxXt3aPtOHzSIbecPhC6zq4XCvFP0Bw2Kv6GV7R1JhGzzHuljR2EwIPirqJ1ryA0Q7lF7E6uG4eaKuoda0AqxCQHq4evzD9KYArg8UoORxIGBysHJQKsEDRV4+ajjOy+8Z+oMeCXCiDQAMJzxbJyPO1lalTJHHdIP90lpVsW9QMYZEi4RlL7w7yi+oTE/s7jHgd45qoZKmFRtRu0eRhVM4rXbvkCOBBPsmzS4ajhQrHAQHWmY8M+XipjSVNAWhLforSnBwRIV2mmIavw3aYT2aXVbsmNxIKbCMrtjzZRi8crVo/ah7QASRl+MT4SuponagzMNN/2T8jK4EqjqLTsC6zn+453i+q9o3tMyTLSJ/h9Zb1Zaaek0Xf7jTwJIkbvwheCFKMnOHiSPIpjajxtDuY+i3OTD/CXDJ7j9HBHw4tswQeVrJY0SSMTbTtHPjzXkKelkbCPyO+S1U+0D2/7j/8As2QtzLG+Kzq/Tvt0Rm4eotvsTb6I1tWMP4QRadpXIpdp8gcDvQnbt3rpUdb033kMzsZjzuL28lpn2LOgMOU4vGPExbIpJ1YZOUfm9LgLrOZIz8jaNlhzzUqaM3e4cCAfMg3TZpxKurDnBdM5HdnsustfV7ZgseJ/em42bF6H9GN4bMZW+yphc0xJbvxW9/JalqdY823UzDw5XKQdRNmwm1obB91617jsOwbYzHCw5QkwC0gtJ33zHmtd8mfTxeRdqL+H1H1UXrHapBuA8DcHW+ai16uTPox83a5WDkkORxL4z6bQHq7XrMHq4citTSFeeKytqK4qLIa90bI8VUPQxoFWC7aiuKiQgqjRPFDHxSZVg5END0xlaFmCmJBuxguabEiZloxeB2HLepUDnwC9rSDMsEEj+IOm3gOaw94m09JI8bHkbEclm4/S7P0twpAF7gGm2I2HjGXjCjak5GUqm8UxLaYOI3w2PF0SMUcNgyV9ZaXTpuLQ17yRZ1NriGnYXN3H5FTd8Gvk3vEe8XPoVn4QXgCcoxeocAR4poqrbLX3qPeLIKqt3qK041MSzd4iKiGmjEpjSO8R7xXaaNLhtCp3bd0creyriQLlqZJpooaS9hllR7eRK2O7RaSYmoHx+8J91yS5DvF0nJl9s9I9Azta+IfSbG+nAd9Fpo9qKTj8RfT/ADYo9JAXlu9R7xbnNYzeOPb09MY8SKjKk2OTnAWi2cdQoXg5j/yPS9l4ZzAUylpVRhllR4/7EjyMhdJzRm8b2ZoA3xOE8HfIwovJ/wCNaR/yf+W/RRdPVxZ9OvPAqwSQ6yIqL5r1mYlcHik4+vVXBQNxKwclBWDlA0PRBSg5TEqG41MfXuqSqkohuJTElB3FHEgYaiIeqNuruEZee7l6oLspk5JNHSGu/C4O/KQeGwq7TzPJZKbGUnWaKNO5xtb8JMQRVwiW84ItmFB0KJxAgOF7A5gOGWW48UzQKj3Uz3fx12mHEEsjdNP8Yb5ysdbUtOm39ILg9pj421CWmcrCxWYa4pOc0sewlpEFxuNvw5Rfms2d5+Vd9b7tVatXqN7uq5lNzTOOm4d5tsWFtx1dGi0gXcXcSAD6BYa2rqb3Y3Nl2+SPYrVSbAAGXMn1K3JJNRnzWgvQxpYcoSgaKigqlJxKYlQ8VkRUSA9SUVoFRHvFnlTEg0Y0cSz4kcSBpQS8atjVBLkQ9VxqK7NL41EshRa2mnGY/LfKuHZpQ8z1f2Vw7jz/AL9ZLm0Y3rw48ldt79eSU0IhQPGzciDvGxLDuvdWDt/FQMBHJTduVQ/Z1lv3I4kFg5GQqOdZQP8Ab06lEXhEMVGvTab469uKuzSNIBv4qaXo4q0yxxwyJBaSHAgiIjPkVzdeaPWNXFQf8BLZpu+HJ2QLROGCCbgnO+x+vNJLwDSY5pY1oIZH4okn4j8U2i0gZq+daT7aNQjC00KBkgHEKrsFZ5OZwRLm2MR6rBU7P6WCSandgfssDoAmYuclm0SnXeP8/AGkZlrHETf4SLg8Rdd3QtNqUaTg+q8sLPg7whxHIkTeMphTLthbcdVZrKe+2fQabGUHNe9tRrsWNrALmLy0HO2eay0NCpl2IUxf9p1yT45Ln/4Hjfjc8tLiTDRtnYV1aDcLQJJjabnxW7JPeXyxvflowKByUKvW1XDlhpcuQlAtUQHEhjUhVLVQSUcSUQhiVD+8VsaQH+Cgcmg8lTGlYlMSKbjRD0qVJQOxKYksPULkDcaiVjUVHKnr2lMB480lWDt+XVvPasKaH9enyVw5Ia/w4j1lXnqPZA0H5ZfQoi58erpRqbet5lHERzv8/l7oHMVibZpBd15FWDlA5rhA6vmiD7ZcNvzSGnLx57EwH1jlx5fdBcHr6JjTfh16pAcfuhWgCS4AAbdnHylEatIcHNw4nNtmyxH1HA7/ACTR051MHvqDa1NovUofDUaMvipkwfCEns5pDdLe9rcQwnOAWkTY54hPLxWjtATQcWQ4sABDmgfiGcgnLnO22SzfPT5a8Ts6Gi0tH0qm52jVZIElsQ9uwYmn3Xi9I7RPFQte0OwmNxsd2UjlvW7Re0dJtRz2EsL2hpIbBImSCRc+M80Ro1CuXVGNl20EGMRNzfM5nNdePG4W9puMZ2Zfym6v1mKskAgjOfrkVubfwSNHa1vwwARmBlflsTC3Z781LZv2SAM+p6+iYHpWDb9+vuoH5cUVoxqFKxWQBUDZUxpYdKIVFy5UIUBQIVFCFGuQdKoHqofiUxpQKOJFNDkUmUcSga1yBcqFykoq2JRLLioqOe12Q5nNHvuvkBv+6RisoLjkshwqdcftv9lbvPG58foUmcuO3q/9lYHxQPneVC+3L6cVQnLIyB4HaD1ylFvXJRTQ6/y680Q6x8ufHklMd75b+vmji470Q0Ov4qwfbj1PtZJiDBzlWBt14oHNqb93rsT8Tbte0OEH4TkRexi+cedlmpG/nu8I4oD3PM7gHHb1uU1tdseqtTd1pYrUqjmMmcIMGTcUy7IsmxMbPFP0zTKtY4HkS4YrSMQJMkTJF8wtVKnNtkjO/ql65eKWEvMRIBvmTLpi8bZyunnL38p4n7OIzs7e7zyAj1JK9Dq3Q20mgCT+1AuZ6B9EzVug983EwtLf3gZFrxbbf0TdJ1a8Aggke+3z+Xkrny9vy2mOGvfTmivLyTeR+IW4fEOccE/F8vksOk6ZgfD2uBzsJ52zRoayY/8AC4csj6rVxrO46Aft2qEJGLr5K4csNLFQFCeuO1An5qi0qwcluspiVQzEqkquJSUUSVRzZVlUqyopihWD1V3upC0hkqSlI40DAVJVMSiimB6iXHJBXQ5jSI8uvkjNuvND7+f1UjrrjvWRbFl1mrg+3pMdc1RmfU/dXb1xMqKYRc+R+fgq4p2/faFJEeaIg7Lki+648ptdBcjdn6cfkoM+Xmg51z5eVp45I4rDZu+d1BcH09USYjl/ZU7z29eipN+uRQNY7PqRwViT4Zxty90gFOxW6z/ugbSqEeefDcnOqB1nDEAIAdcZEbd4PosQJiEcXl/dZsXblu1ZW0ap3mhve3+AHFPCMnjgQu3qT/8ARWuIp6UzA6Y7xoOGZg4qeYOeXkjRfF919sQeWW1c7WmrqdUjE343kkvbAdtkmLO3XnxVsx5PbOf7+SW4+8/49B2w0WmabXCHYxLC0iCJtgPKPmvnul6OWwSRJ3fVe30up3tJlMj/AEw0MuQGhgw7NpbF8s8s1xtK1c01DjuwAQN1gfiw3F54WzWvw+VwnWs8smV3HP1Lpz8YbJLTvvHEFehJslUtGa0Q0ADcPHzTArnlMruJjNQcSJchHW5VAWGhJRcYVMVuuthRB8p2Ki3XJTEqszv9hx3qF230PsgviUdYqgOyVJ6KAVBa3QUxI4/BKNlqVDEAUuVMV1UXlWKrilVBV8ixKirKK1pHOJ/tstE+hCti+XXzUUXNoc8twVgbcgc0FFFWabXysrC1lFEQQ/5fZWa7fv6A+qiiAE9dcirs29BRRUEH3+8qzW5bR75oqKDNrbTRSpmJLiYadl7lx3+KHY/tA51WnSdQZVlwGKQHxxk4XRne6iitxl4raS6yj0fa/V7jV/yYp3AEBoaRhAvAmZIA5rw+ta1WlUDTUJgfCeBzEeCKix+Ey7SSnPNe8Joa+rNcCHmRvhemo6S2tS7wtAGHDiiSx2H4oAghpifhP0UUXp5sJJLHPjyt9qzaFWzEzA27iJbBgSI3iVqBUUXDLy6TwsDaeiofl7KKKKriGRz3/IjxzQDdnooogOKY64qR11z9VFFRUiOvFHr6KKKAPNuCVikqKLUQSFMSiiqICggokFsRQUUWx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2" descr="data:image/jpeg;base64,/9j/4AAQSkZJRgABAQAAAQABAAD/2wCEAAkGBw8PDw8PDQ0QDw4PDw0PEA4QEA8PDxAQFBEWFhUVFBQYHCggGBomGxQVITEiJSkrLi4uFx8zODMtNygtLi4BCgoKDg0OGxAQGywlICQsLCwsLCwsLCwsLCwsLCwsLCwsLCwsLCwsLCwsLCwsLCwsLCwsLCwsLCwsLCwsLCwsLP/AABEIAOEA4QMBEQACEQEDEQH/xAAbAAEBAAIDAQAAAAAAAAAAAAAAAQIGAwQFB//EAEMQAAEDAgMFBQIMBQEJAAAAAAEAAgMEEQUSIQYxQVFhEyJxgZEHoRQWMkJSU1SSorHB0RUjQ2JykxclMzREc4Ky8P/EABsBAQACAwEBAAAAAAAAAAAAAAABAwIEBQYH/8QALhEBAAICAQMDAwQBBAMAAAAAAAECAxEEEiExBRNRFDJBIlJhgXEGJEKRFaGx/9oADAMBAAIRAxEAPwD7igICAgICAgIIgICAgICAgICCoIgqCICAgqAgIIgqCIKgICAgiCoCCICCoIUBBxzztjaXyODWNBJcTYAKaxNp1DG1orG5arU7cxtcRFTue0G2YvyE+AsffZb9eBaY3M6cy/qlYnURv+3uYNjcNW0mM2e35UbrZh16jqtXLgtjnu3OPyqZo7efh6SpbIgqAgICAgICAgICAgiCoCAgICAgIIgqAgiAg0PbrFs7/g0Z7jLGT+5/AeA/M9F1ODh1HXP9OJ6jyNz7cNUXR3pytOzhtc+nlZLHvadR9JvFp8VXlxxkr0ytw5bYr9UPq9HUtljZIw3a8BwPiuBas1npl6imSL1i0OdYsxBUBAQEBAQEBAQEBAQEBAQEEQEFQEEQEHmbQ4oKWB0mmc92MHi8jT9T5K7BinJfTX5Ob2sfV+fw+VOeSSXG5JJJO8k7yu9WNPNWnZdSjQiG37B4tlcaV50eS6K/0rat8xr6rnc7DuPcj+3V9Nz6n25/pvIXLdoQVAQEBAQEEQVAQEEQVAQEBBEBAQEBAQRxtqeHFCZfMNrcY+FTkMN4YrtZro4/Od5n3BdriYfbpufMvP8ANz+5fUeHiArbaSoKEQ5IZHMc1zSQ5pDgRwI4qJrFomJTWZrO4/D6pgWJtqoGyC2ewEjfovtr5LgZsc47aem42aMuOLPRVS9UBAQEAoIgICCoCCIKgICAUEQEBAQVBxzStY0ve4Na0XLibADxSImZ7ImYiNy0DanavtgYKYkRG4fJuMg5N5N/NdXjcTp/Xfy5HK5nV+inhqgXQ/hzNfkRC3RDJBbp+R6GDYtJSyZ4zdpsHsPyXt/fqqc+GMsaldgz2w23Hh9IwjGYapuaJ3eA70Ztnb4j9VxcuG2OdS9Bh5FMsbq9JVLxAQEEQVAQEBAQEEQVBEBBruI7ZUcLiwOdK5pIIjF2gjhmOnpdbOPi5L92tflUr2dH/aDT/US/g/dW/QX+Vf11Phfj/T/US/g/dPoL/MI+up8Hx/p/qJfwfun0F/mD6+nw6VZt+4j+RTgH6Ujr/hb+6spwP3Sqvz5/4w1jEsXqKk3nlLgNzdzB4NC3MeGmPxDRyZsmTzLpK5Qt1KNLdEaY9s3XXQWBPAE7rrHrj5T0T+IZgg7lkw1MMgUQqIckUrmODmOLXDc5pII81jatbR3TW1qzuGx4ftnUR2ErWzN5nuP9Rp7lp5OBSfHZ0MfqOSv3d3rs25htrBID0LStefT7/Laj1TH+ayy+PMH1Mv4f3T6C/wAn/lMfxKfHiD6mX8P7qPoL/KP/ACmP4dih2ugldk7ORvUgEDxsVqc2teJj9zJPZtcXlRyb9FI7vfgna8ZmODh0Wthz0zVi1J3DctSazqzlVzEQRBUEQVAQEHgbb1T4qGZ0ZIc4xx5hvAc4A+6481fxqxbJESo5FprjnT5KCu24/wDK3UoZAohboiYUJuWOoW6nfyjUfhHSAbyAomYjyRXb08LwKsqtYadzWfWygxs8r6u8gtbJy6VbOPh3u23C9gIm2dVzOnd9Bt44h77n1HgtHJzL28dm/i4VK+e7aIcNgjj7JkETYrWMYY0MI6i2q1ZtMzvbailYjWmv4psLSy3NOTSv/sGaL/TPDwIV+Pl3p57tfLw8d/HZqWKbN1tNcuiM0Y/qQAv9WfKC6GLmUt57OZl4N6+O7yWSA7j5cVtxaJ8NK1Zjy5AVLFU0hUC6IVJnUdyK78Pfwyn7Nlz8p1ieg4BfMvX/AFKeXn6az+mvZ7v0fgRx8MTPmfLYtnZiJS0HuuaSR1HFVeiZLVzTT8TDZ51I6NtnXrXKEBAQEEQEBB0cbw8VNPLAdM7bA8nA3afUBZ4r9F4swyU6q9L4tNE6N7mPFnsc5jhycDYj1XerPVG3GtXU6YqWOlupQyuiNKDy3nTkomdIiu204VsLUzWfUSsgjOoDCJZSPH5I9Sufk5uu1W9j4Uz3s3HCdlaOls5kIfJ9bKe0f5X0b5ALSvmvfzLephpTxD21UtcVRIWMe4NLy1rnBjbZnWF7DqkeUT2jcPno9pMoks+jY0ZgDGXubK253G4tdbn0sdO4lp/Vz1amH0WN1wDzAPDitOfLcidxtkiXk4ts5SVWssIz8JWdyQeY3+d1ZTLeniVWTDS/mGoYnsNUR3dSyNnZ9W/uSjwO53uW9j5/4s52X0780a09rmkteMrmmxbobHyXSraLRtyr0ms6kupYrdEO9hkGZ2Y/Jb7yvNf6h9S9jF7OOf1W/wDjveien+9k9232w9kOXzp7fTY9mKXR0x4gtb4X1PqF6T0TizXeWfz2hyedl3PQ2Behc4QEBAQRBUEQEHz32kYLlc2sjbo6zJgOB+a79PRdHhZd/olocrFr9UNGuuk0mV1CNLdEKjF28LxSopTemndGL3MZ70R8WHT0VGTj0v5XY896eG5YT7QmGza2IxnQGWIF8fiW/KHldaOThWr3ju3cfMrbtPZuNDXwzsD4JWSsPzmOB9eS07VmvmG3W0W8S7Khk46iBkjXMkY17HCzmuALSOoKb0iYiWuO2enpLuwmcMZe5oai76Xr2ZHeiPhcdFZ1xb7v+1fRNft/6dii2nju6OtjdQzxszvjmILCy9szJB3XC/n0T25n7e6Iyx/y7PLxPb6JtxRxOmPCR944/Gx7x9AtjHwrz93Zr5edSv292p4njdXVXE85DD/Sj/lx+Ft58yVv4+JSjm5eZku6DQALDctpqT3ZIhyQsLiGjeVr8rk14+Ocl/ELuNx7Z8kY6+XuxRhoDRuC+V8zlW5Oacl/Mvo/F49ePiilfEO5h9M6aRsbeJ1PJvErHi8ec2SKwzz5Yx0m0t8hiDGhrRYNAAHRe2x0ilYrV5y1ptO5ZrNAgqAgiAgIKgiDgrqVk0b4pBdkjXNcOhH5qa2ms7hjavVGnxXF8PfSzyQP3sOh+k06td5hd3FeL1i0OTkpNbTV1AVYrZXRC3RCgqUD3WB8ConwR5bnFsVL2cNVh1W+GZ8UbywktBJaCbPbw6EFcm3IibTF4dKOPMV3WXJFtfX0ThHilI5zd3bNGUnwI7jvC4Kj2aX+yUxmtTteHtybd4eIhIJiSf6QY7tL8iDoPG9lV9PfetLffprbxTtPiVeS3DaMxR7u3frp/kRlB6DMrfax0+6VU5cl/sh16HZl0mIdjiNQ+d4pW1BIe7e6RzQzMdbDKTpbespz6p+iNMIwdVpjJO2rN49C4ehXUxzusS5WWsRaYZLNWt1LFbojXd6+G0+UZiO873BeA/1F6j7+T2aT2r5/mXtPQuB7VPdvHeXduvMPQ+G37NYf2cfaOHfkAOo3N4DzXqvSuJ7WPrnzLh83N136Y8Q9pddoiCoIgICCoIgIKgiDQfalQjLBUga5jC48wQXN/J3quhwb95q0+XXt1Pn4K6TRUFEMgURpQURpJT3T4H8lFvBHl9swH/lKb/sQ/wDoFwMmuqXapvph3JYmvBa9oc06FrgCD5FYxMspiHiwbH4cyUzNpGZyQQCXujaebWE5R6Kyc15jW1cYaRO9Pca0AAAAAaADQKv/ACt/w+W0uIXxwTXNjVSQWv8ANyuiA8L6rozjiOO5vuT77wG73f5O/MrfxfZDn5Y/VLJWKtF0Q7dBBndr8ltievILi+t+oRxcHb7p7Q6vpHBnk5tz4jy9pfNrTNpmZe9iIiIiHawyDtZo2cHO18ALn3ArY4mH3c1aqeTfoxTZ9AaLbl7aI1Gnm/PdVIICAgIKgIIgqAgiDWvaJGDh0p4tfC4f6gH5ErY4k6ywp5Ebo+R3XaczTIFEKCiGQKIH6g+CiR9l2VropqSDspGvLIo2PA3tc1oBBG8LhZa2raduxjtE1jT11WsEBBrs2zmGU96h8McfZu7UyOc7R173377q2uTJb9MSptjxxHVMPlrTe55lx8iV28UarES4uXvaZZXVipk0EkAbzosMmSMdJtPiGVKTe0Vj8vdpYsjQ3jxPMr5j6pzbcvPN/wAfh9B9P4kcbDFfz+XNdc7TeezsoL1I6MefyH6rqekV3nc/1GdYtfy3ReqcMQVAQEBAQRAKAgqCINW9pM4bh7gd8ksLB4h2b8mlbXErvLCnPP6XyYFdhz5hUYzC3RGlupRpkCoRMOSnmfG7PDK+KQfPjcWHztvHRYXx1t5hlF7V8Njotu6+MWeYpxzezI4+bbD3LUvwqz4bFeXaPL0W+0ia2tAwnmKhwHp2ZVf0MfLP6z+HBUe0GrcLRwQxdSXyn9Aso4MfLC3Mn4a5X4hPUuzVM75SNzSbRt/xYNB471t48FKeIauTNe/lwgq7up13W6MdPQwuG5znhoPFeX/1Hzpx0jBSe8+f8PReg8Lrt7to7R4epdeJmHr9LdRpD19lpLVTQfnNe33X/RdH0q2uREfLR9QrvDtvC9W4AgIKgiCoCCICAgqCIPmftSxQPlipWm/ZDtJOj3Duj7uv/kulwsev1NXPbfZo4K32qjpAN5som2jSiZvMbr+SdUMZrKNqGHc9p8CFPVCOmXIx9zlbq4kANGriTuAG/VOqIY9Mp27QSCQCNCDoQeoUReCay9CDD5H0s1Y10fYU7g2TM4h9yG7haxHfHFV2zxW8UZ1wzNep1I5Q4XaQfDVXRMKZiR07AbFwB5EhR1QjpZds3S7hY7tQp2jUhqGA2LgDyJCjqj8omsuVjr2y635arDJlrjrNpZY8U3t0w9yF7WtAG4L5rzMl8+aclo8voPEx0w4opX8MnVLAS1xyuG9ru6fQrUnHaPwvjJWY7OVrwdQbrCY15ZxqXYo6gxyMkHzHA+XH3K3Bk9vJW8fhVmp10mr6RDIHta5pu1wDgehF17Kl4vWLR+Xl7Vms6lms0CCoIgqCICCoIgIPO2gxVlHTSTv3tFmN+lIdGt9VnipN7RVje2ofDKmpfLI+SQ5nyOL3HmSV3K1itYj4aM9+7AFZImGx7LYhXU0FbUUQpTHF2bp/hAlc6wDsuQNcBxO9aPJitrRFl2OZiszDu43tBPU4fh9XKIu2jxF/dY17YiY2uLbguJ3WvqqseKIyWpHwyteeiLS7fxsmrqLE2zwQsMNIXMczMTd5Ldzr24LG2H27xqUxk66y6+KTSCn2Z7OxlIiDMwzDMRA0XHS49EjzdE+Ku/i+0s/8ZFK10ZphNTwuY6KNxdmY0u7xF97reSiuKPa602yT19OnhR7S1WHTV0dMKfI6sqXkSxvdY5sthle2ws0K+MFclYtPwp92aWmIhntlVGWSjkcGNfJQU0rxGMrc8gLjYctdNSs+H22w5PfUmCbXz0ULYGQwyRB7iS7Pn77rncbceSjPxuqZuYc/TGmwGvip8WxLtJGRNdSxNYCQ0OeGA2HXVa0VtaldfLYma1tLxNmtraimjp6UQQvjMjWEuzh38yQXO+2mY8Ffm40TuyjHyP8Ajp25sWqaavxH4KY2tdMLhzMwu1gaLai24rkeo8r2cVNeZdTgcX3stvh3dqcUnkpaHMW3mjMzwGixezLlsDuFyubysszjp8y3uNiiL2/hz7U45UQywRNkjBbBE6UGNjg57jrvGg04c1nyORNLUr/2x4/Hi9bWefjgArqpoAADoSABYC8LDu81yfUI1ml0uDO8UOsCtDTdnt3bZsfiVwad51Hej8OI/Vd70rk7j2rf04vqXH1PuR/baF23K/AgICAgICAUBAQfH/aRj/wmp7CN14aYuabHR8u5x623eq6vExdMdU/lq5bbnTUg5balmCpHo0GMSQ09VTMYx0dW0Ne52bM0AEd2xtxVF8EXtE78M631GnG6veaWOkLW9nHO6cO1zFzmltjwtqVlGLV+tjNtxopax0cdRG0NIqY2xPJvcNDs3dTJii8xPwittRp2/wCOTWoBlj/3cHCC4cQbhou8X1IyBV/TV3P8svdnt/DsUe0ksUs8/wAGpZJ55e27WSPM6N1gLMO8DTmsbcWJiIiexGbUzOnVp8Tc2ofUvggnfIZHGOVgfEHPN7hp3EfurLYd06YnSv3P1bmExPEpKqXtZQxrsjIw2NuVjWt3ADzWeHFGONMMt5vO3Ufu8wfes7R20rp2nb1dpa6OprJp4rmN/Z5SWlp0YBu8lTxsc1pqVme8WtuHQa6xa4Wu1zXC+64N1davVGlMT0zuHtNmdKZJngB873SODb2BJ3C/ReD9YvvkdEeK9nufSMX+36pjvPd2aiqfI2na4MtTNyx2B1F2nva6/JWnflWtFY19rZrw61m0/LsHFZDM+okhp5pHsYy0keZjcu4tHA6qyOdPV1WiJlTPAjp6azMOGoqHzSvmly9pJlzZRZvdaGj3ALU5GWct+qWzgwRip0wxBVC/Tlp53Rva9hs5pDgeoWWO9qWi0eYV5McXrNZ/L6Rh1Y2eJkjdzhqORGhB8167BljLji0PL5sc47zWXaVyoQEBAQVAQEHh7aYo6koKiZhtJlaxh5Oe4NB8r38lbgp13iGN51D4Nmv4812o7dmnLMOUoZhyDIFShmCgyBRGlBRjpkCiNMgVKJhQoY6W6ljpQU7o7bZBRM6iZIrMzp7cegA5AL5rybTfNaZ+X0jjU6MVYj4Zhy19LlBUaGQKjSNKCo0hkCo8DZtiawiR8JPdc0vaOThYH3H3Lr+lZZi04/w5HqmKOmLx5bou84ggICCIKgICDwttMIdW0M0Ef/EOR8fAF7HBwHnYjzVmC/ReJY3jcPg08T43ujlY5kjSQ5jhZwI5hdqLRbvDUmNIHLJDMOTcIZhyDMORDIFSMwUQoKIZAojTIFEaUFSx0qMdM4tXAdQPeqeTOsVp/iVvGrvNWP5h7IcvnFu9tvpNY1ChyxmEsg5YzCNMg5RpGlBUaNMrqNMZbVsVhz+0NQ5pDA0tZfTMSRcjpYH1XX9M49ot7kuN6nyKzHtw3RdtxRAQEEQVAQEBB0cQwelqLfCaaGa24yRscR4Ei4WVb2r4lE1iXR+J+G/YIPuLP3snzKOivwfFDDfsEH3E9/J+46K/AdkMN+wwfcT38nzJ0V+HQr/Z9h8o7kboDwMbzp5OuFZXlZKsZxxLSce2BqqYF8J+ExDU5GkStHVmt/JbmLl1t2nsptimPDU7/wD3VbalkCpGQKI0yBRDIFEaUFGMw5YPlN/yC1ubP+3v/iWzwa75NP8AMNhwnCp6p1oWEgb3nRjfE8+i8Ji498s6rD3vI5WPBH6p/puWHbExNsaiR0jvot7jB+pXRx+nUj7u7iZvVstvsjX/ALeuzZyjH/TMPjdx962o4uL9rTnm55/5Sy+L9H9lj+6n0uH9sI+rz/uk/gFH9mj+6n0mH9sI+rzfulyRYLStN200QI45Gm3qpji4oncVhE8nNMam0u8Bbcrta8KFUggICAgICAgICCIKgICCINK222MZUtdUUrQypALnNGjZrcLcHcjx4rbwcmaz028Kr44nvD5ObgkEEEEgg6EEbwV1YmJasxqWQcpQyBQ0yBRGmQKbY6b1srsMZWsnrHFjHZXMibo9w33cfm+G9c3l8mLRNIbfHpalov8AmH0alp2RMayNgYxosGtFgAudWsVjUNq97XndvLmWTEQEBAQEBAQEBAQEBAQEBBEFQRBUEQEHyf2oYD2MwrIh/LnIbIBubNbf0zAeoPNdLh5dx0z5hrZaanbSA5bylkHIhmCpGz7A4OKqrBeLwwASPHBx+Y3118lq8rJ0U/ysxU3bb7GFyG4qAgICAgICAgICAgiCoCAgICAgICCEoJdBiXIOjjFDHVQSQS/Ikba9rlp4OHUHVZUvNbRMItG4fBa+kkp5ZIZRaSNxaeR5EdDvXcpeLRuGlaNTpwhyyQzDkQ+uezSgMNGZHiz6h5k69mAAz9T5rk8vJ1XbeKuobeHrVWrmQZXQVAQEBAQEBAQEBBEFQEBAQEEQQlBiSg43PQcD5kHXkqrINC9omFdsBVRC8kbQ2UDe5gOjrcxf08Fu8TP0/onwpy033fPWuXSj5a729lsI+FzDOD2DDeR2ov8A2A8yqM+bor/LOlNy+wQ1IAAFgAAABoABwC5E7mdy23ZZOoHYZIg5WuQZgoKgqAgICAgICAgICAgIIgqCIMSg43lB15Cg6U7ig8ypkKDx6upcNyR/B2a7URRF9zTMJJ35bK2M14jW2PREvXoJyAGtaGtG5oFgPJVzaZ8piNeHuUspUJepTuKDvxFB2WFBzBBkEFQVAQEBAQEEQVAQEBBEFQRBiQgwcEHC9iDqywoOnNS3QdGbDr8EHWOEDl7kHLFhduCDuw0duCDvRQWQdqONB2GNQcgCDIIKgICAgICAgICAgICAgICCIIQgxLUGBjQcboUGBp+iCfBhyQBTdEGbYEHI2JBmGoMgEGVkFQEBAQEBAQEBAQEBAQEBAQEBBECyCWQMqBlQMqBZBbIFkFQEBAQEBAQEBAQEEQVAKAgiAgICAgICAgICAgICCoCAgICAgICAgICCIP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 descr="data:image/jpeg;base64,/9j/4AAQSkZJRgABAQAAAQABAAD/2wCEAAkGBw8PDw8PDQ0QDw4PDw0PEA4QEA8PDxAQFBEWFhUVFBQYHCggGBomGxQVITEiJSkrLi4uFx8zODMtNygtLi4BCgoKDg0OGxAQGywlICQsLCwsLCwsLCwsLCwsLCwsLCwsLCwsLCwsLCwsLCwsLCwsLCwsLCwsLCwsLCwsLCwsLP/AABEIAOEA4QMBEQACEQEDEQH/xAAbAAEBAAIDAQAAAAAAAAAAAAAAAQIGAwQFB//EAEMQAAEDAgMFBQIMBQEJAAAAAAEAAgMEEQUSIQYxQVFhEyJxgZEHoRQWMkJSU1SSorHB0RUjQ2JykxclMzREc4Ky8P/EABsBAQACAwEBAAAAAAAAAAAAAAABAwIEBQYH/8QALhEBAAICAQMDAwQBBAMAAAAAAAECAxEEEiExBRNRFDJBIlJhgXEGJEKRFaGx/9oADAMBAAIRAxEAPwD7igICAgICAgIIgICAgICAgICCoIgqCICAgqAgIIgqCIKgICAgiCoCCICCoIUBBxzztjaXyODWNBJcTYAKaxNp1DG1orG5arU7cxtcRFTue0G2YvyE+AsffZb9eBaY3M6cy/qlYnURv+3uYNjcNW0mM2e35UbrZh16jqtXLgtjnu3OPyqZo7efh6SpbIgqAgICAgICAgICAgiCoCAgICAgIIgqAgiAg0PbrFs7/g0Z7jLGT+5/AeA/M9F1ODh1HXP9OJ6jyNz7cNUXR3pytOzhtc+nlZLHvadR9JvFp8VXlxxkr0ytw5bYr9UPq9HUtljZIw3a8BwPiuBas1npl6imSL1i0OdYsxBUBAQEBAQEBAQEBAQEBAQEEQEFQEEQEHmbQ4oKWB0mmc92MHi8jT9T5K7BinJfTX5Ob2sfV+fw+VOeSSXG5JJJO8k7yu9WNPNWnZdSjQiG37B4tlcaV50eS6K/0rat8xr6rnc7DuPcj+3V9Nz6n25/pvIXLdoQVAQEBAQEEQVAQEEQVAQEBBEBAQEBAQRxtqeHFCZfMNrcY+FTkMN4YrtZro4/Od5n3BdriYfbpufMvP8ANz+5fUeHiArbaSoKEQ5IZHMc1zSQ5pDgRwI4qJrFomJTWZrO4/D6pgWJtqoGyC2ewEjfovtr5LgZsc47aem42aMuOLPRVS9UBAQEAoIgICCoCCIKgICAUEQEBAQVBxzStY0ve4Na0XLibADxSImZ7ImYiNy0DanavtgYKYkRG4fJuMg5N5N/NdXjcTp/Xfy5HK5nV+inhqgXQ/hzNfkRC3RDJBbp+R6GDYtJSyZ4zdpsHsPyXt/fqqc+GMsaldgz2w23Hh9IwjGYapuaJ3eA70Ztnb4j9VxcuG2OdS9Bh5FMsbq9JVLxAQEEQVAQEBAQEEQVBEBBruI7ZUcLiwOdK5pIIjF2gjhmOnpdbOPi5L92tflUr2dH/aDT/US/g/dW/QX+Vf11Phfj/T/US/g/dPoL/MI+up8Hx/p/qJfwfun0F/mD6+nw6VZt+4j+RTgH6Ujr/hb+6spwP3Sqvz5/4w1jEsXqKk3nlLgNzdzB4NC3MeGmPxDRyZsmTzLpK5Qt1KNLdEaY9s3XXQWBPAE7rrHrj5T0T+IZgg7lkw1MMgUQqIckUrmODmOLXDc5pII81jatbR3TW1qzuGx4ftnUR2ErWzN5nuP9Rp7lp5OBSfHZ0MfqOSv3d3rs25htrBID0LStefT7/Laj1TH+ayy+PMH1Mv4f3T6C/wAn/lMfxKfHiD6mX8P7qPoL/KP/ACmP4dih2ugldk7ORvUgEDxsVqc2teJj9zJPZtcXlRyb9FI7vfgna8ZmODh0Wthz0zVi1J3DctSazqzlVzEQRBUEQVAQEHgbb1T4qGZ0ZIc4xx5hvAc4A+6481fxqxbJESo5FprjnT5KCu24/wDK3UoZAohboiYUJuWOoW6nfyjUfhHSAbyAomYjyRXb08LwKsqtYadzWfWygxs8r6u8gtbJy6VbOPh3u23C9gIm2dVzOnd9Bt44h77n1HgtHJzL28dm/i4VK+e7aIcNgjj7JkETYrWMYY0MI6i2q1ZtMzvbailYjWmv4psLSy3NOTSv/sGaL/TPDwIV+Pl3p57tfLw8d/HZqWKbN1tNcuiM0Y/qQAv9WfKC6GLmUt57OZl4N6+O7yWSA7j5cVtxaJ8NK1Zjy5AVLFU0hUC6IVJnUdyK78Pfwyn7Nlz8p1ieg4BfMvX/AFKeXn6az+mvZ7v0fgRx8MTPmfLYtnZiJS0HuuaSR1HFVeiZLVzTT8TDZ51I6NtnXrXKEBAQEEQEBB0cbw8VNPLAdM7bA8nA3afUBZ4r9F4swyU6q9L4tNE6N7mPFnsc5jhycDYj1XerPVG3GtXU6YqWOlupQyuiNKDy3nTkomdIiu204VsLUzWfUSsgjOoDCJZSPH5I9Sufk5uu1W9j4Uz3s3HCdlaOls5kIfJ9bKe0f5X0b5ALSvmvfzLephpTxD21UtcVRIWMe4NLy1rnBjbZnWF7DqkeUT2jcPno9pMoks+jY0ZgDGXubK253G4tdbn0sdO4lp/Vz1amH0WN1wDzAPDitOfLcidxtkiXk4ts5SVWssIz8JWdyQeY3+d1ZTLeniVWTDS/mGoYnsNUR3dSyNnZ9W/uSjwO53uW9j5/4s52X0780a09rmkteMrmmxbobHyXSraLRtyr0ms6kupYrdEO9hkGZ2Y/Jb7yvNf6h9S9jF7OOf1W/wDjveien+9k9232w9kOXzp7fTY9mKXR0x4gtb4X1PqF6T0TizXeWfz2hyedl3PQ2Behc4QEBAQRBUEQEHz32kYLlc2sjbo6zJgOB+a79PRdHhZd/olocrFr9UNGuuk0mV1CNLdEKjF28LxSopTemndGL3MZ70R8WHT0VGTj0v5XY896eG5YT7QmGza2IxnQGWIF8fiW/KHldaOThWr3ju3cfMrbtPZuNDXwzsD4JWSsPzmOB9eS07VmvmG3W0W8S7Khk46iBkjXMkY17HCzmuALSOoKb0iYiWuO2enpLuwmcMZe5oai76Xr2ZHeiPhcdFZ1xb7v+1fRNft/6dii2nju6OtjdQzxszvjmILCy9szJB3XC/n0T25n7e6Iyx/y7PLxPb6JtxRxOmPCR944/Gx7x9AtjHwrz93Zr5edSv292p4njdXVXE85DD/Sj/lx+Ft58yVv4+JSjm5eZku6DQALDctpqT3ZIhyQsLiGjeVr8rk14+Ocl/ELuNx7Z8kY6+XuxRhoDRuC+V8zlW5Oacl/Mvo/F49ePiilfEO5h9M6aRsbeJ1PJvErHi8ec2SKwzz5Yx0m0t8hiDGhrRYNAAHRe2x0ilYrV5y1ptO5ZrNAgqAgiAgIKgiDgrqVk0b4pBdkjXNcOhH5qa2ms7hjavVGnxXF8PfSzyQP3sOh+k06td5hd3FeL1i0OTkpNbTV1AVYrZXRC3RCgqUD3WB8ConwR5bnFsVL2cNVh1W+GZ8UbywktBJaCbPbw6EFcm3IibTF4dKOPMV3WXJFtfX0ThHilI5zd3bNGUnwI7jvC4Kj2aX+yUxmtTteHtybd4eIhIJiSf6QY7tL8iDoPG9lV9PfetLffprbxTtPiVeS3DaMxR7u3frp/kRlB6DMrfax0+6VU5cl/sh16HZl0mIdjiNQ+d4pW1BIe7e6RzQzMdbDKTpbespz6p+iNMIwdVpjJO2rN49C4ehXUxzusS5WWsRaYZLNWt1LFbojXd6+G0+UZiO873BeA/1F6j7+T2aT2r5/mXtPQuB7VPdvHeXduvMPQ+G37NYf2cfaOHfkAOo3N4DzXqvSuJ7WPrnzLh83N136Y8Q9pddoiCoIgICCoIgIKgiDQfalQjLBUga5jC48wQXN/J3quhwb95q0+XXt1Pn4K6TRUFEMgURpQURpJT3T4H8lFvBHl9swH/lKb/sQ/wDoFwMmuqXapvph3JYmvBa9oc06FrgCD5FYxMspiHiwbH4cyUzNpGZyQQCXujaebWE5R6Kyc15jW1cYaRO9Pca0AAAAAaADQKv/ACt/w+W0uIXxwTXNjVSQWv8ANyuiA8L6rozjiOO5vuT77wG73f5O/MrfxfZDn5Y/VLJWKtF0Q7dBBndr8ltievILi+t+oRxcHb7p7Q6vpHBnk5tz4jy9pfNrTNpmZe9iIiIiHawyDtZo2cHO18ALn3ArY4mH3c1aqeTfoxTZ9AaLbl7aI1Gnm/PdVIICAgIKgIIgqAgiDWvaJGDh0p4tfC4f6gH5ErY4k6ywp5Ebo+R3XaczTIFEKCiGQKIH6g+CiR9l2VropqSDspGvLIo2PA3tc1oBBG8LhZa2raduxjtE1jT11WsEBBrs2zmGU96h8McfZu7UyOc7R173377q2uTJb9MSptjxxHVMPlrTe55lx8iV28UarES4uXvaZZXVipk0EkAbzosMmSMdJtPiGVKTe0Vj8vdpYsjQ3jxPMr5j6pzbcvPN/wAfh9B9P4kcbDFfz+XNdc7TeezsoL1I6MefyH6rqekV3nc/1GdYtfy3ReqcMQVAQEBAQRAKAgqCINW9pM4bh7gd8ksLB4h2b8mlbXErvLCnPP6XyYFdhz5hUYzC3RGlupRpkCoRMOSnmfG7PDK+KQfPjcWHztvHRYXx1t5hlF7V8Njotu6+MWeYpxzezI4+bbD3LUvwqz4bFeXaPL0W+0ia2tAwnmKhwHp2ZVf0MfLP6z+HBUe0GrcLRwQxdSXyn9Aso4MfLC3Mn4a5X4hPUuzVM75SNzSbRt/xYNB471t48FKeIauTNe/lwgq7up13W6MdPQwuG5znhoPFeX/1Hzpx0jBSe8+f8PReg8Lrt7to7R4epdeJmHr9LdRpD19lpLVTQfnNe33X/RdH0q2uREfLR9QrvDtvC9W4AgIKgiCoCCICAgqCIPmftSxQPlipWm/ZDtJOj3Duj7uv/kulwsev1NXPbfZo4K32qjpAN5som2jSiZvMbr+SdUMZrKNqGHc9p8CFPVCOmXIx9zlbq4kANGriTuAG/VOqIY9Mp27QSCQCNCDoQeoUReCay9CDD5H0s1Y10fYU7g2TM4h9yG7haxHfHFV2zxW8UZ1wzNep1I5Q4XaQfDVXRMKZiR07AbFwB5EhR1QjpZds3S7hY7tQp2jUhqGA2LgDyJCjqj8omsuVjr2y635arDJlrjrNpZY8U3t0w9yF7WtAG4L5rzMl8+aclo8voPEx0w4opX8MnVLAS1xyuG9ru6fQrUnHaPwvjJWY7OVrwdQbrCY15ZxqXYo6gxyMkHzHA+XH3K3Bk9vJW8fhVmp10mr6RDIHta5pu1wDgehF17Kl4vWLR+Xl7Vms6lms0CCoIgqCICCoIgIPO2gxVlHTSTv3tFmN+lIdGt9VnipN7RVje2ofDKmpfLI+SQ5nyOL3HmSV3K1itYj4aM9+7AFZImGx7LYhXU0FbUUQpTHF2bp/hAlc6wDsuQNcBxO9aPJitrRFl2OZiszDu43tBPU4fh9XKIu2jxF/dY17YiY2uLbguJ3WvqqseKIyWpHwyteeiLS7fxsmrqLE2zwQsMNIXMczMTd5Ldzr24LG2H27xqUxk66y6+KTSCn2Z7OxlIiDMwzDMRA0XHS49EjzdE+Ku/i+0s/8ZFK10ZphNTwuY6KNxdmY0u7xF97reSiuKPa602yT19OnhR7S1WHTV0dMKfI6sqXkSxvdY5sthle2ws0K+MFclYtPwp92aWmIhntlVGWSjkcGNfJQU0rxGMrc8gLjYctdNSs+H22w5PfUmCbXz0ULYGQwyRB7iS7Pn77rncbceSjPxuqZuYc/TGmwGvip8WxLtJGRNdSxNYCQ0OeGA2HXVa0VtaldfLYma1tLxNmtraimjp6UQQvjMjWEuzh38yQXO+2mY8Ffm40TuyjHyP8Ajp25sWqaavxH4KY2tdMLhzMwu1gaLai24rkeo8r2cVNeZdTgcX3stvh3dqcUnkpaHMW3mjMzwGixezLlsDuFyubysszjp8y3uNiiL2/hz7U45UQywRNkjBbBE6UGNjg57jrvGg04c1nyORNLUr/2x4/Hi9bWefjgArqpoAADoSABYC8LDu81yfUI1ml0uDO8UOsCtDTdnt3bZsfiVwad51Hej8OI/Vd70rk7j2rf04vqXH1PuR/baF23K/AgICAgICAUBAQfH/aRj/wmp7CN14aYuabHR8u5x623eq6vExdMdU/lq5bbnTUg5balmCpHo0GMSQ09VTMYx0dW0Ne52bM0AEd2xtxVF8EXtE78M631GnG6veaWOkLW9nHO6cO1zFzmltjwtqVlGLV+tjNtxopax0cdRG0NIqY2xPJvcNDs3dTJii8xPwittRp2/wCOTWoBlj/3cHCC4cQbhou8X1IyBV/TV3P8svdnt/DsUe0ksUs8/wAGpZJ55e27WSPM6N1gLMO8DTmsbcWJiIiexGbUzOnVp8Tc2ofUvggnfIZHGOVgfEHPN7hp3EfurLYd06YnSv3P1bmExPEpKqXtZQxrsjIw2NuVjWt3ADzWeHFGONMMt5vO3Ufu8wfes7R20rp2nb1dpa6OprJp4rmN/Z5SWlp0YBu8lTxsc1pqVme8WtuHQa6xa4Wu1zXC+64N1davVGlMT0zuHtNmdKZJngB873SODb2BJ3C/ReD9YvvkdEeK9nufSMX+36pjvPd2aiqfI2na4MtTNyx2B1F2nva6/JWnflWtFY19rZrw61m0/LsHFZDM+okhp5pHsYy0keZjcu4tHA6qyOdPV1WiJlTPAjp6azMOGoqHzSvmly9pJlzZRZvdaGj3ALU5GWct+qWzgwRip0wxBVC/Tlp53Rva9hs5pDgeoWWO9qWi0eYV5McXrNZ/L6Rh1Y2eJkjdzhqORGhB8167BljLji0PL5sc47zWXaVyoQEBAQVAQEHh7aYo6koKiZhtJlaxh5Oe4NB8r38lbgp13iGN51D4Nmv4812o7dmnLMOUoZhyDIFShmCgyBRGlBRjpkCiNMgVKJhQoY6W6ljpQU7o7bZBRM6iZIrMzp7cegA5AL5rybTfNaZ+X0jjU6MVYj4Zhy19LlBUaGQKjSNKCo0hkCo8DZtiawiR8JPdc0vaOThYH3H3Lr+lZZi04/w5HqmKOmLx5bou84ggICCIKgICDwttMIdW0M0Ef/EOR8fAF7HBwHnYjzVmC/ReJY3jcPg08T43ujlY5kjSQ5jhZwI5hdqLRbvDUmNIHLJDMOTcIZhyDMORDIFSMwUQoKIZAojTIFEaUFSx0qMdM4tXAdQPeqeTOsVp/iVvGrvNWP5h7IcvnFu9tvpNY1ChyxmEsg5YzCNMg5RpGlBUaNMrqNMZbVsVhz+0NQ5pDA0tZfTMSRcjpYH1XX9M49ot7kuN6nyKzHtw3RdtxRAQEEQVAQEBB0cQwelqLfCaaGa24yRscR4Ei4WVb2r4lE1iXR+J+G/YIPuLP3snzKOivwfFDDfsEH3E9/J+46K/AdkMN+wwfcT38nzJ0V+HQr/Z9h8o7kboDwMbzp5OuFZXlZKsZxxLSce2BqqYF8J+ExDU5GkStHVmt/JbmLl1t2nsptimPDU7/wD3VbalkCpGQKI0yBRDIFEaUFGMw5YPlN/yC1ubP+3v/iWzwa75NP8AMNhwnCp6p1oWEgb3nRjfE8+i8Ji498s6rD3vI5WPBH6p/puWHbExNsaiR0jvot7jB+pXRx+nUj7u7iZvVstvsjX/ALeuzZyjH/TMPjdx962o4uL9rTnm55/5Sy+L9H9lj+6n0uH9sI+rz/uk/gFH9mj+6n0mH9sI+rzfulyRYLStN200QI45Gm3qpji4oncVhE8nNMam0u8Bbcrta8KFUggICAgICAgICCIKgICCINK222MZUtdUUrQypALnNGjZrcLcHcjx4rbwcmaz028Kr44nvD5ObgkEEEEgg6EEbwV1YmJasxqWQcpQyBQ0yBRGmQKbY6b1srsMZWsnrHFjHZXMibo9w33cfm+G9c3l8mLRNIbfHpalov8AmH0alp2RMayNgYxosGtFgAudWsVjUNq97XndvLmWTEQEBAQEBAQEBAQEBAQEBBEFQRBUEQEHyf2oYD2MwrIh/LnIbIBubNbf0zAeoPNdLh5dx0z5hrZaanbSA5bylkHIhmCpGz7A4OKqrBeLwwASPHBx+Y3118lq8rJ0U/ysxU3bb7GFyG4qAgICAgICAgICAgiCoCAgICAgICCEoJdBiXIOjjFDHVQSQS/Ikba9rlp4OHUHVZUvNbRMItG4fBa+kkp5ZIZRaSNxaeR5EdDvXcpeLRuGlaNTpwhyyQzDkQ+uezSgMNGZHiz6h5k69mAAz9T5rk8vJ1XbeKuobeHrVWrmQZXQVAQEBAQEBAQEBBEFQEBAQEEQQlBiSg43PQcD5kHXkqrINC9omFdsBVRC8kbQ2UDe5gOjrcxf08Fu8TP0/onwpy033fPWuXSj5a729lsI+FzDOD2DDeR2ov8A2A8yqM+bor/LOlNy+wQ1IAAFgAAABoABwC5E7mdy23ZZOoHYZIg5WuQZgoKgqAgICAgICAgICAgIIgqCIMSg43lB15Cg6U7ig8ypkKDx6upcNyR/B2a7URRF9zTMJJ35bK2M14jW2PREvXoJyAGtaGtG5oFgPJVzaZ8piNeHuUspUJepTuKDvxFB2WFBzBBkEFQVAQEBAQEEQVAQEBBEFQRBiQgwcEHC9iDqywoOnNS3QdGbDr8EHWOEDl7kHLFhduCDuw0duCDvRQWQdqONB2GNQcgCDIIKgICAgICAgICAgICAgICCIIQgxLUGBjQcboUGBp+iCfBhyQBTdEGbYEHI2JBmGoMgEGVkFQEBAQEBAQEBAQEBAQEBAQEBBECyCWQMqBlQMqBZBbIFkFQEBAQEBAQEBAQEEQVAKAgiAgICAgICAgICAgICCoCAgICAgICAgICCIP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data:image/jpeg;base64,/9j/4AAQSkZJRgABAQAAAQABAAD/2wCEAAkGBw8PDw8PDQ0QDw4PDw0PEA4QEA8PDxAQFBEWFhUVFBQYHCggGBomGxQVITEiJSkrLi4uFx8zODMtNygtLi4BCgoKDg0OGxAQGywlICQsLCwsLCwsLCwsLCwsLCwsLCwsLCwsLCwsLCwsLCwsLCwsLCwsLCwsLCwsLCwsLCwsLP/AABEIAOEA4QMBEQACEQEDEQH/xAAbAAEBAAIDAQAAAAAAAAAAAAAAAQIGAwQFB//EAEMQAAEDAgMFBQIMBQEJAAAAAAEAAgMEEQUSIQYxQVFhEyJxgZEHoRQWMkJSU1SSorHB0RUjQ2JykxclMzREc4Ky8P/EABsBAQACAwEBAAAAAAAAAAAAAAABAwIEBQYH/8QALhEBAAICAQMDAwQBBAMAAAAAAAECAxEEEiExBRNRFDJBIlJhgXEGJEKRFaGx/9oADAMBAAIRAxEAPwD7igICAgICAgIIgICAgICAgICCoIgqCICAgqAgIIgqCIKgICAgiCoCCICCoIUBBxzztjaXyODWNBJcTYAKaxNp1DG1orG5arU7cxtcRFTue0G2YvyE+AsffZb9eBaY3M6cy/qlYnURv+3uYNjcNW0mM2e35UbrZh16jqtXLgtjnu3OPyqZo7efh6SpbIgqAgICAgICAgICAgiCoCAgICAgIIgqAgiAg0PbrFs7/g0Z7jLGT+5/AeA/M9F1ODh1HXP9OJ6jyNz7cNUXR3pytOzhtc+nlZLHvadR9JvFp8VXlxxkr0ytw5bYr9UPq9HUtljZIw3a8BwPiuBas1npl6imSL1i0OdYsxBUBAQEBAQEBAQEBAQEBAQEEQEFQEEQEHmbQ4oKWB0mmc92MHi8jT9T5K7BinJfTX5Ob2sfV+fw+VOeSSXG5JJJO8k7yu9WNPNWnZdSjQiG37B4tlcaV50eS6K/0rat8xr6rnc7DuPcj+3V9Nz6n25/pvIXLdoQVAQEBAQEEQVAQEEQVAQEBBEBAQEBAQRxtqeHFCZfMNrcY+FTkMN4YrtZro4/Od5n3BdriYfbpufMvP8ANz+5fUeHiArbaSoKEQ5IZHMc1zSQ5pDgRwI4qJrFomJTWZrO4/D6pgWJtqoGyC2ewEjfovtr5LgZsc47aem42aMuOLPRVS9UBAQEAoIgICCoCCIKgICAUEQEBAQVBxzStY0ve4Na0XLibADxSImZ7ImYiNy0DanavtgYKYkRG4fJuMg5N5N/NdXjcTp/Xfy5HK5nV+inhqgXQ/hzNfkRC3RDJBbp+R6GDYtJSyZ4zdpsHsPyXt/fqqc+GMsaldgz2w23Hh9IwjGYapuaJ3eA70Ztnb4j9VxcuG2OdS9Bh5FMsbq9JVLxAQEEQVAQEBAQEEQVBEBBruI7ZUcLiwOdK5pIIjF2gjhmOnpdbOPi5L92tflUr2dH/aDT/US/g/dW/QX+Vf11Phfj/T/US/g/dPoL/MI+up8Hx/p/qJfwfun0F/mD6+nw6VZt+4j+RTgH6Ujr/hb+6spwP3Sqvz5/4w1jEsXqKk3nlLgNzdzB4NC3MeGmPxDRyZsmTzLpK5Qt1KNLdEaY9s3XXQWBPAE7rrHrj5T0T+IZgg7lkw1MMgUQqIckUrmODmOLXDc5pII81jatbR3TW1qzuGx4ftnUR2ErWzN5nuP9Rp7lp5OBSfHZ0MfqOSv3d3rs25htrBID0LStefT7/Laj1TH+ayy+PMH1Mv4f3T6C/wAn/lMfxKfHiD6mX8P7qPoL/KP/ACmP4dih2ugldk7ORvUgEDxsVqc2teJj9zJPZtcXlRyb9FI7vfgna8ZmODh0Wthz0zVi1J3DctSazqzlVzEQRBUEQVAQEHgbb1T4qGZ0ZIc4xx5hvAc4A+6481fxqxbJESo5FprjnT5KCu24/wDK3UoZAohboiYUJuWOoW6nfyjUfhHSAbyAomYjyRXb08LwKsqtYadzWfWygxs8r6u8gtbJy6VbOPh3u23C9gIm2dVzOnd9Bt44h77n1HgtHJzL28dm/i4VK+e7aIcNgjj7JkETYrWMYY0MI6i2q1ZtMzvbailYjWmv4psLSy3NOTSv/sGaL/TPDwIV+Pl3p57tfLw8d/HZqWKbN1tNcuiM0Y/qQAv9WfKC6GLmUt57OZl4N6+O7yWSA7j5cVtxaJ8NK1Zjy5AVLFU0hUC6IVJnUdyK78Pfwyn7Nlz8p1ieg4BfMvX/AFKeXn6az+mvZ7v0fgRx8MTPmfLYtnZiJS0HuuaSR1HFVeiZLVzTT8TDZ51I6NtnXrXKEBAQEEQEBB0cbw8VNPLAdM7bA8nA3afUBZ4r9F4swyU6q9L4tNE6N7mPFnsc5jhycDYj1XerPVG3GtXU6YqWOlupQyuiNKDy3nTkomdIiu204VsLUzWfUSsgjOoDCJZSPH5I9Sufk5uu1W9j4Uz3s3HCdlaOls5kIfJ9bKe0f5X0b5ALSvmvfzLephpTxD21UtcVRIWMe4NLy1rnBjbZnWF7DqkeUT2jcPno9pMoks+jY0ZgDGXubK253G4tdbn0sdO4lp/Vz1amH0WN1wDzAPDitOfLcidxtkiXk4ts5SVWssIz8JWdyQeY3+d1ZTLeniVWTDS/mGoYnsNUR3dSyNnZ9W/uSjwO53uW9j5/4s52X0780a09rmkteMrmmxbobHyXSraLRtyr0ms6kupYrdEO9hkGZ2Y/Jb7yvNf6h9S9jF7OOf1W/wDjveien+9k9232w9kOXzp7fTY9mKXR0x4gtb4X1PqF6T0TizXeWfz2hyedl3PQ2Behc4QEBAQRBUEQEHz32kYLlc2sjbo6zJgOB+a79PRdHhZd/olocrFr9UNGuuk0mV1CNLdEKjF28LxSopTemndGL3MZ70R8WHT0VGTj0v5XY896eG5YT7QmGza2IxnQGWIF8fiW/KHldaOThWr3ju3cfMrbtPZuNDXwzsD4JWSsPzmOB9eS07VmvmG3W0W8S7Khk46iBkjXMkY17HCzmuALSOoKb0iYiWuO2enpLuwmcMZe5oai76Xr2ZHeiPhcdFZ1xb7v+1fRNft/6dii2nju6OtjdQzxszvjmILCy9szJB3XC/n0T25n7e6Iyx/y7PLxPb6JtxRxOmPCR944/Gx7x9AtjHwrz93Zr5edSv292p4njdXVXE85DD/Sj/lx+Ft58yVv4+JSjm5eZku6DQALDctpqT3ZIhyQsLiGjeVr8rk14+Ocl/ELuNx7Z8kY6+XuxRhoDRuC+V8zlW5Oacl/Mvo/F49ePiilfEO5h9M6aRsbeJ1PJvErHi8ec2SKwzz5Yx0m0t8hiDGhrRYNAAHRe2x0ilYrV5y1ptO5ZrNAgqAgiAgIKgiDgrqVk0b4pBdkjXNcOhH5qa2ms7hjavVGnxXF8PfSzyQP3sOh+k06td5hd3FeL1i0OTkpNbTV1AVYrZXRC3RCgqUD3WB8ConwR5bnFsVL2cNVh1W+GZ8UbywktBJaCbPbw6EFcm3IibTF4dKOPMV3WXJFtfX0ThHilI5zd3bNGUnwI7jvC4Kj2aX+yUxmtTteHtybd4eIhIJiSf6QY7tL8iDoPG9lV9PfetLffprbxTtPiVeS3DaMxR7u3frp/kRlB6DMrfax0+6VU5cl/sh16HZl0mIdjiNQ+d4pW1BIe7e6RzQzMdbDKTpbespz6p+iNMIwdVpjJO2rN49C4ehXUxzusS5WWsRaYZLNWt1LFbojXd6+G0+UZiO873BeA/1F6j7+T2aT2r5/mXtPQuB7VPdvHeXduvMPQ+G37NYf2cfaOHfkAOo3N4DzXqvSuJ7WPrnzLh83N136Y8Q9pddoiCoIgICCoIgIKgiDQfalQjLBUga5jC48wQXN/J3quhwb95q0+XXt1Pn4K6TRUFEMgURpQURpJT3T4H8lFvBHl9swH/lKb/sQ/wDoFwMmuqXapvph3JYmvBa9oc06FrgCD5FYxMspiHiwbH4cyUzNpGZyQQCXujaebWE5R6Kyc15jW1cYaRO9Pca0AAAAAaADQKv/ACt/w+W0uIXxwTXNjVSQWv8ANyuiA8L6rozjiOO5vuT77wG73f5O/MrfxfZDn5Y/VLJWKtF0Q7dBBndr8ltievILi+t+oRxcHb7p7Q6vpHBnk5tz4jy9pfNrTNpmZe9iIiIiHawyDtZo2cHO18ALn3ArY4mH3c1aqeTfoxTZ9AaLbl7aI1Gnm/PdVIICAgIKgIIgqAgiDWvaJGDh0p4tfC4f6gH5ErY4k6ywp5Ebo+R3XaczTIFEKCiGQKIH6g+CiR9l2VropqSDspGvLIo2PA3tc1oBBG8LhZa2raduxjtE1jT11WsEBBrs2zmGU96h8McfZu7UyOc7R173377q2uTJb9MSptjxxHVMPlrTe55lx8iV28UarES4uXvaZZXVipk0EkAbzosMmSMdJtPiGVKTe0Vj8vdpYsjQ3jxPMr5j6pzbcvPN/wAfh9B9P4kcbDFfz+XNdc7TeezsoL1I6MefyH6rqekV3nc/1GdYtfy3ReqcMQVAQEBAQRAKAgqCINW9pM4bh7gd8ksLB4h2b8mlbXErvLCnPP6XyYFdhz5hUYzC3RGlupRpkCoRMOSnmfG7PDK+KQfPjcWHztvHRYXx1t5hlF7V8Njotu6+MWeYpxzezI4+bbD3LUvwqz4bFeXaPL0W+0ia2tAwnmKhwHp2ZVf0MfLP6z+HBUe0GrcLRwQxdSXyn9Aso4MfLC3Mn4a5X4hPUuzVM75SNzSbRt/xYNB471t48FKeIauTNe/lwgq7up13W6MdPQwuG5znhoPFeX/1Hzpx0jBSe8+f8PReg8Lrt7to7R4epdeJmHr9LdRpD19lpLVTQfnNe33X/RdH0q2uREfLR9QrvDtvC9W4AgIKgiCoCCICAgqCIPmftSxQPlipWm/ZDtJOj3Duj7uv/kulwsev1NXPbfZo4K32qjpAN5som2jSiZvMbr+SdUMZrKNqGHc9p8CFPVCOmXIx9zlbq4kANGriTuAG/VOqIY9Mp27QSCQCNCDoQeoUReCay9CDD5H0s1Y10fYU7g2TM4h9yG7haxHfHFV2zxW8UZ1wzNep1I5Q4XaQfDVXRMKZiR07AbFwB5EhR1QjpZds3S7hY7tQp2jUhqGA2LgDyJCjqj8omsuVjr2y635arDJlrjrNpZY8U3t0w9yF7WtAG4L5rzMl8+aclo8voPEx0w4opX8MnVLAS1xyuG9ru6fQrUnHaPwvjJWY7OVrwdQbrCY15ZxqXYo6gxyMkHzHA+XH3K3Bk9vJW8fhVmp10mr6RDIHta5pu1wDgehF17Kl4vWLR+Xl7Vms6lms0CCoIgqCICCoIgIPO2gxVlHTSTv3tFmN+lIdGt9VnipN7RVje2ofDKmpfLI+SQ5nyOL3HmSV3K1itYj4aM9+7AFZImGx7LYhXU0FbUUQpTHF2bp/hAlc6wDsuQNcBxO9aPJitrRFl2OZiszDu43tBPU4fh9XKIu2jxF/dY17YiY2uLbguJ3WvqqseKIyWpHwyteeiLS7fxsmrqLE2zwQsMNIXMczMTd5Ldzr24LG2H27xqUxk66y6+KTSCn2Z7OxlIiDMwzDMRA0XHS49EjzdE+Ku/i+0s/8ZFK10ZphNTwuY6KNxdmY0u7xF97reSiuKPa602yT19OnhR7S1WHTV0dMKfI6sqXkSxvdY5sthle2ws0K+MFclYtPwp92aWmIhntlVGWSjkcGNfJQU0rxGMrc8gLjYctdNSs+H22w5PfUmCbXz0ULYGQwyRB7iS7Pn77rncbceSjPxuqZuYc/TGmwGvip8WxLtJGRNdSxNYCQ0OeGA2HXVa0VtaldfLYma1tLxNmtraimjp6UQQvjMjWEuzh38yQXO+2mY8Ffm40TuyjHyP8Ajp25sWqaavxH4KY2tdMLhzMwu1gaLai24rkeo8r2cVNeZdTgcX3stvh3dqcUnkpaHMW3mjMzwGixezLlsDuFyubysszjp8y3uNiiL2/hz7U45UQywRNkjBbBE6UGNjg57jrvGg04c1nyORNLUr/2x4/Hi9bWefjgArqpoAADoSABYC8LDu81yfUI1ml0uDO8UOsCtDTdnt3bZsfiVwad51Hej8OI/Vd70rk7j2rf04vqXH1PuR/baF23K/AgICAgICAUBAQfH/aRj/wmp7CN14aYuabHR8u5x623eq6vExdMdU/lq5bbnTUg5balmCpHo0GMSQ09VTMYx0dW0Ne52bM0AEd2xtxVF8EXtE78M631GnG6veaWOkLW9nHO6cO1zFzmltjwtqVlGLV+tjNtxopax0cdRG0NIqY2xPJvcNDs3dTJii8xPwittRp2/wCOTWoBlj/3cHCC4cQbhou8X1IyBV/TV3P8svdnt/DsUe0ksUs8/wAGpZJ55e27WSPM6N1gLMO8DTmsbcWJiIiexGbUzOnVp8Tc2ofUvggnfIZHGOVgfEHPN7hp3EfurLYd06YnSv3P1bmExPEpKqXtZQxrsjIw2NuVjWt3ADzWeHFGONMMt5vO3Ufu8wfes7R20rp2nb1dpa6OprJp4rmN/Z5SWlp0YBu8lTxsc1pqVme8WtuHQa6xa4Wu1zXC+64N1davVGlMT0zuHtNmdKZJngB873SODb2BJ3C/ReD9YvvkdEeK9nufSMX+36pjvPd2aiqfI2na4MtTNyx2B1F2nva6/JWnflWtFY19rZrw61m0/LsHFZDM+okhp5pHsYy0keZjcu4tHA6qyOdPV1WiJlTPAjp6azMOGoqHzSvmly9pJlzZRZvdaGj3ALU5GWct+qWzgwRip0wxBVC/Tlp53Rva9hs5pDgeoWWO9qWi0eYV5McXrNZ/L6Rh1Y2eJkjdzhqORGhB8167BljLji0PL5sc47zWXaVyoQEBAQVAQEHh7aYo6koKiZhtJlaxh5Oe4NB8r38lbgp13iGN51D4Nmv4812o7dmnLMOUoZhyDIFShmCgyBRGlBRjpkCiNMgVKJhQoY6W6ljpQU7o7bZBRM6iZIrMzp7cegA5AL5rybTfNaZ+X0jjU6MVYj4Zhy19LlBUaGQKjSNKCo0hkCo8DZtiawiR8JPdc0vaOThYH3H3Lr+lZZi04/w5HqmKOmLx5bou84ggICCIKgICDwttMIdW0M0Ef/EOR8fAF7HBwHnYjzVmC/ReJY3jcPg08T43ujlY5kjSQ5jhZwI5hdqLRbvDUmNIHLJDMOTcIZhyDMORDIFSMwUQoKIZAojTIFEaUFSx0qMdM4tXAdQPeqeTOsVp/iVvGrvNWP5h7IcvnFu9tvpNY1ChyxmEsg5YzCNMg5RpGlBUaNMrqNMZbVsVhz+0NQ5pDA0tZfTMSRcjpYH1XX9M49ot7kuN6nyKzHtw3RdtxRAQEEQVAQEBB0cQwelqLfCaaGa24yRscR4Ei4WVb2r4lE1iXR+J+G/YIPuLP3snzKOivwfFDDfsEH3E9/J+46K/AdkMN+wwfcT38nzJ0V+HQr/Z9h8o7kboDwMbzp5OuFZXlZKsZxxLSce2BqqYF8J+ExDU5GkStHVmt/JbmLl1t2nsptimPDU7/wD3VbalkCpGQKI0yBRDIFEaUFGMw5YPlN/yC1ubP+3v/iWzwa75NP8AMNhwnCp6p1oWEgb3nRjfE8+i8Ji498s6rD3vI5WPBH6p/puWHbExNsaiR0jvot7jB+pXRx+nUj7u7iZvVstvsjX/ALeuzZyjH/TMPjdx962o4uL9rTnm55/5Sy+L9H9lj+6n0uH9sI+rz/uk/gFH9mj+6n0mH9sI+rzfulyRYLStN200QI45Gm3qpji4oncVhE8nNMam0u8Bbcrta8KFUggICAgICAgICCIKgICCINK222MZUtdUUrQypALnNGjZrcLcHcjx4rbwcmaz028Kr44nvD5ObgkEEEEgg6EEbwV1YmJasxqWQcpQyBQ0yBRGmQKbY6b1srsMZWsnrHFjHZXMibo9w33cfm+G9c3l8mLRNIbfHpalov8AmH0alp2RMayNgYxosGtFgAudWsVjUNq97XndvLmWTEQEBAQEBAQEBAQEBAQEBBEFQRBUEQEHyf2oYD2MwrIh/LnIbIBubNbf0zAeoPNdLh5dx0z5hrZaanbSA5bylkHIhmCpGz7A4OKqrBeLwwASPHBx+Y3118lq8rJ0U/ysxU3bb7GFyG4qAgICAgICAgICAgiCoCAgICAgICCEoJdBiXIOjjFDHVQSQS/Ikba9rlp4OHUHVZUvNbRMItG4fBa+kkp5ZIZRaSNxaeR5EdDvXcpeLRuGlaNTpwhyyQzDkQ+uezSgMNGZHiz6h5k69mAAz9T5rk8vJ1XbeKuobeHrVWrmQZXQVAQEBAQEBAQEBBEFQEBAQEEQQlBiSg43PQcD5kHXkqrINC9omFdsBVRC8kbQ2UDe5gOjrcxf08Fu8TP0/onwpy033fPWuXSj5a729lsI+FzDOD2DDeR2ov8A2A8yqM+bor/LOlNy+wQ1IAAFgAAABoABwC5E7mdy23ZZOoHYZIg5WuQZgoKgqAgICAgICAgICAgIIgqCIMSg43lB15Cg6U7ig8ypkKDx6upcNyR/B2a7URRF9zTMJJ35bK2M14jW2PREvXoJyAGtaGtG5oFgPJVzaZ8piNeHuUspUJepTuKDvxFB2WFBzBBkEFQVAQEBAQEEQVAQEBBEFQRBiQgwcEHC9iDqywoOnNS3QdGbDr8EHWOEDl7kHLFhduCDuw0duCDvRQWQdqONB2GNQcgCDIIKgICAgICAgICAgICAgICCIIQgxLUGBjQcboUGBp+iCfBhyQBTdEGbYEHI2JBmGoMgEGVkFQEBAQEBAQEBAQEBAQEBAQEBBECyCWQMqBlQMqBZBbIFkFQEBAQEBAQEBAQEEQVAKAgiAgICAgICAgICAgICCoCAgICAgICAgICCIP/Z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data:image/jpeg;base64,/9j/4AAQSkZJRgABAQAAAQABAAD/2wCEAAkGBw8PDw8PDQ0QDw4PDw0PEA4QEA8PDxAQFBEWFhUVFBQYHCggGBomGxQVITEiJSkrLi4uFx8zODMtNygtLi4BCgoKDg0OGxAQGywlICQsLCwsLCwsLCwsLCwsLCwsLCwsLCwsLCwsLCwsLCwsLCwsLCwsLCwsLCwsLCwsLCwsLP/AABEIAOEA4QMBEQACEQEDEQH/xAAbAAEBAAIDAQAAAAAAAAAAAAAAAQIGAwQFB//EAEMQAAEDAgMFBQIMBQEJAAAAAAEAAgMEEQUSIQYxQVFhEyJxgZEHoRQWMkJSU1SSorHB0RUjQ2JykxclMzREc4Ky8P/EABsBAQACAwEBAAAAAAAAAAAAAAABAwIEBQYH/8QALhEBAAICAQMDAwQBBAMAAAAAAAECAxEEEiExBRNRFDJBIlJhgXEGJEKRFaGx/9oADAMBAAIRAxEAPwD7igICAgICAgIIgICAgICAgICCoIgqCICAgqAgIIgqCIKgICAgiCoCCICCoIUBBxzztjaXyODWNBJcTYAKaxNp1DG1orG5arU7cxtcRFTue0G2YvyE+AsffZb9eBaY3M6cy/qlYnURv+3uYNjcNW0mM2e35UbrZh16jqtXLgtjnu3OPyqZo7efh6SpbIgqAgICAgICAgICAgiCoCAgICAgIIgqAgiAg0PbrFs7/g0Z7jLGT+5/AeA/M9F1ODh1HXP9OJ6jyNz7cNUXR3pytOzhtc+nlZLHvadR9JvFp8VXlxxkr0ytw5bYr9UPq9HUtljZIw3a8BwPiuBas1npl6imSL1i0OdYsxBUBAQEBAQEBAQEBAQEBAQEEQEFQEEQEHmbQ4oKWB0mmc92MHi8jT9T5K7BinJfTX5Ob2sfV+fw+VOeSSXG5JJJO8k7yu9WNPNWnZdSjQiG37B4tlcaV50eS6K/0rat8xr6rnc7DuPcj+3V9Nz6n25/pvIXLdoQVAQEBAQEEQVAQEEQVAQEBBEBAQEBAQRxtqeHFCZfMNrcY+FTkMN4YrtZro4/Od5n3BdriYfbpufMvP8ANz+5fUeHiArbaSoKEQ5IZHMc1zSQ5pDgRwI4qJrFomJTWZrO4/D6pgWJtqoGyC2ewEjfovtr5LgZsc47aem42aMuOLPRVS9UBAQEAoIgICCoCCIKgICAUEQEBAQVBxzStY0ve4Na0XLibADxSImZ7ImYiNy0DanavtgYKYkRG4fJuMg5N5N/NdXjcTp/Xfy5HK5nV+inhqgXQ/hzNfkRC3RDJBbp+R6GDYtJSyZ4zdpsHsPyXt/fqqc+GMsaldgz2w23Hh9IwjGYapuaJ3eA70Ztnb4j9VxcuG2OdS9Bh5FMsbq9JVLxAQEEQVAQEBAQEEQVBEBBruI7ZUcLiwOdK5pIIjF2gjhmOnpdbOPi5L92tflUr2dH/aDT/US/g/dW/QX+Vf11Phfj/T/US/g/dPoL/MI+up8Hx/p/qJfwfun0F/mD6+nw6VZt+4j+RTgH6Ujr/hb+6spwP3Sqvz5/4w1jEsXqKk3nlLgNzdzB4NC3MeGmPxDRyZsmTzLpK5Qt1KNLdEaY9s3XXQWBPAE7rrHrj5T0T+IZgg7lkw1MMgUQqIckUrmODmOLXDc5pII81jatbR3TW1qzuGx4ftnUR2ErWzN5nuP9Rp7lp5OBSfHZ0MfqOSv3d3rs25htrBID0LStefT7/Laj1TH+ayy+PMH1Mv4f3T6C/wAn/lMfxKfHiD6mX8P7qPoL/KP/ACmP4dih2ugldk7ORvUgEDxsVqc2teJj9zJPZtcXlRyb9FI7vfgna8ZmODh0Wthz0zVi1J3DctSazqzlVzEQRBUEQVAQEHgbb1T4qGZ0ZIc4xx5hvAc4A+6481fxqxbJESo5FprjnT5KCu24/wDK3UoZAohboiYUJuWOoW6nfyjUfhHSAbyAomYjyRXb08LwKsqtYadzWfWygxs8r6u8gtbJy6VbOPh3u23C9gIm2dVzOnd9Bt44h77n1HgtHJzL28dm/i4VK+e7aIcNgjj7JkETYrWMYY0MI6i2q1ZtMzvbailYjWmv4psLSy3NOTSv/sGaL/TPDwIV+Pl3p57tfLw8d/HZqWKbN1tNcuiM0Y/qQAv9WfKC6GLmUt57OZl4N6+O7yWSA7j5cVtxaJ8NK1Zjy5AVLFU0hUC6IVJnUdyK78Pfwyn7Nlz8p1ieg4BfMvX/AFKeXn6az+mvZ7v0fgRx8MTPmfLYtnZiJS0HuuaSR1HFVeiZLVzTT8TDZ51I6NtnXrXKEBAQEEQEBB0cbw8VNPLAdM7bA8nA3afUBZ4r9F4swyU6q9L4tNE6N7mPFnsc5jhycDYj1XerPVG3GtXU6YqWOlupQyuiNKDy3nTkomdIiu204VsLUzWfUSsgjOoDCJZSPH5I9Sufk5uu1W9j4Uz3s3HCdlaOls5kIfJ9bKe0f5X0b5ALSvmvfzLephpTxD21UtcVRIWMe4NLy1rnBjbZnWF7DqkeUT2jcPno9pMoks+jY0ZgDGXubK253G4tdbn0sdO4lp/Vz1amH0WN1wDzAPDitOfLcidxtkiXk4ts5SVWssIz8JWdyQeY3+d1ZTLeniVWTDS/mGoYnsNUR3dSyNnZ9W/uSjwO53uW9j5/4s52X0780a09rmkteMrmmxbobHyXSraLRtyr0ms6kupYrdEO9hkGZ2Y/Jb7yvNf6h9S9jF7OOf1W/wDjveien+9k9232w9kOXzp7fTY9mKXR0x4gtb4X1PqF6T0TizXeWfz2hyedl3PQ2Behc4QEBAQRBUEQEHz32kYLlc2sjbo6zJgOB+a79PRdHhZd/olocrFr9UNGuuk0mV1CNLdEKjF28LxSopTemndGL3MZ70R8WHT0VGTj0v5XY896eG5YT7QmGza2IxnQGWIF8fiW/KHldaOThWr3ju3cfMrbtPZuNDXwzsD4JWSsPzmOB9eS07VmvmG3W0W8S7Khk46iBkjXMkY17HCzmuALSOoKb0iYiWuO2enpLuwmcMZe5oai76Xr2ZHeiPhcdFZ1xb7v+1fRNft/6dii2nju6OtjdQzxszvjmILCy9szJB3XC/n0T25n7e6Iyx/y7PLxPb6JtxRxOmPCR944/Gx7x9AtjHwrz93Zr5edSv292p4njdXVXE85DD/Sj/lx+Ft58yVv4+JSjm5eZku6DQALDctpqT3ZIhyQsLiGjeVr8rk14+Ocl/ELuNx7Z8kY6+XuxRhoDRuC+V8zlW5Oacl/Mvo/F49ePiilfEO5h9M6aRsbeJ1PJvErHi8ec2SKwzz5Yx0m0t8hiDGhrRYNAAHRe2x0ilYrV5y1ptO5ZrNAgqAgiAgIKgiDgrqVk0b4pBdkjXNcOhH5qa2ms7hjavVGnxXF8PfSzyQP3sOh+k06td5hd3FeL1i0OTkpNbTV1AVYrZXRC3RCgqUD3WB8ConwR5bnFsVL2cNVh1W+GZ8UbywktBJaCbPbw6EFcm3IibTF4dKOPMV3WXJFtfX0ThHilI5zd3bNGUnwI7jvC4Kj2aX+yUxmtTteHtybd4eIhIJiSf6QY7tL8iDoPG9lV9PfetLffprbxTtPiVeS3DaMxR7u3frp/kRlB6DMrfax0+6VU5cl/sh16HZl0mIdjiNQ+d4pW1BIe7e6RzQzMdbDKTpbespz6p+iNMIwdVpjJO2rN49C4ehXUxzusS5WWsRaYZLNWt1LFbojXd6+G0+UZiO873BeA/1F6j7+T2aT2r5/mXtPQuB7VPdvHeXduvMPQ+G37NYf2cfaOHfkAOo3N4DzXqvSuJ7WPrnzLh83N136Y8Q9pddoiCoIgICCoIgIKgiDQfalQjLBUga5jC48wQXN/J3quhwb95q0+XXt1Pn4K6TRUFEMgURpQURpJT3T4H8lFvBHl9swH/lKb/sQ/wDoFwMmuqXapvph3JYmvBa9oc06FrgCD5FYxMspiHiwbH4cyUzNpGZyQQCXujaebWE5R6Kyc15jW1cYaRO9Pca0AAAAAaADQKv/ACt/w+W0uIXxwTXNjVSQWv8ANyuiA8L6rozjiOO5vuT77wG73f5O/MrfxfZDn5Y/VLJWKtF0Q7dBBndr8ltievILi+t+oRxcHb7p7Q6vpHBnk5tz4jy9pfNrTNpmZe9iIiIiHawyDtZo2cHO18ALn3ArY4mH3c1aqeTfoxTZ9AaLbl7aI1Gnm/PdVIICAgIKgIIgqAgiDWvaJGDh0p4tfC4f6gH5ErY4k6ywp5Ebo+R3XaczTIFEKCiGQKIH6g+CiR9l2VropqSDspGvLIo2PA3tc1oBBG8LhZa2raduxjtE1jT11WsEBBrs2zmGU96h8McfZu7UyOc7R173377q2uTJb9MSptjxxHVMPlrTe55lx8iV28UarES4uXvaZZXVipk0EkAbzosMmSMdJtPiGVKTe0Vj8vdpYsjQ3jxPMr5j6pzbcvPN/wAfh9B9P4kcbDFfz+XNdc7TeezsoL1I6MefyH6rqekV3nc/1GdYtfy3ReqcMQVAQEBAQRAKAgqCINW9pM4bh7gd8ksLB4h2b8mlbXErvLCnPP6XyYFdhz5hUYzC3RGlupRpkCoRMOSnmfG7PDK+KQfPjcWHztvHRYXx1t5hlF7V8Njotu6+MWeYpxzezI4+bbD3LUvwqz4bFeXaPL0W+0ia2tAwnmKhwHp2ZVf0MfLP6z+HBUe0GrcLRwQxdSXyn9Aso4MfLC3Mn4a5X4hPUuzVM75SNzSbRt/xYNB471t48FKeIauTNe/lwgq7up13W6MdPQwuG5znhoPFeX/1Hzpx0jBSe8+f8PReg8Lrt7to7R4epdeJmHr9LdRpD19lpLVTQfnNe33X/RdH0q2uREfLR9QrvDtvC9W4AgIKgiCoCCICAgqCIPmftSxQPlipWm/ZDtJOj3Duj7uv/kulwsev1NXPbfZo4K32qjpAN5som2jSiZvMbr+SdUMZrKNqGHc9p8CFPVCOmXIx9zlbq4kANGriTuAG/VOqIY9Mp27QSCQCNCDoQeoUReCay9CDD5H0s1Y10fYU7g2TM4h9yG7haxHfHFV2zxW8UZ1wzNep1I5Q4XaQfDVXRMKZiR07AbFwB5EhR1QjpZds3S7hY7tQp2jUhqGA2LgDyJCjqj8omsuVjr2y635arDJlrjrNpZY8U3t0w9yF7WtAG4L5rzMl8+aclo8voPEx0w4opX8MnVLAS1xyuG9ru6fQrUnHaPwvjJWY7OVrwdQbrCY15ZxqXYo6gxyMkHzHA+XH3K3Bk9vJW8fhVmp10mr6RDIHta5pu1wDgehF17Kl4vWLR+Xl7Vms6lms0CCoIgqCICCoIgIPO2gxVlHTSTv3tFmN+lIdGt9VnipN7RVje2ofDKmpfLI+SQ5nyOL3HmSV3K1itYj4aM9+7AFZImGx7LYhXU0FbUUQpTHF2bp/hAlc6wDsuQNcBxO9aPJitrRFl2OZiszDu43tBPU4fh9XKIu2jxF/dY17YiY2uLbguJ3WvqqseKIyWpHwyteeiLS7fxsmrqLE2zwQsMNIXMczMTd5Ldzr24LG2H27xqUxk66y6+KTSCn2Z7OxlIiDMwzDMRA0XHS49EjzdE+Ku/i+0s/8ZFK10ZphNTwuY6KNxdmY0u7xF97reSiuKPa602yT19OnhR7S1WHTV0dMKfI6sqXkSxvdY5sthle2ws0K+MFclYtPwp92aWmIhntlVGWSjkcGNfJQU0rxGMrc8gLjYctdNSs+H22w5PfUmCbXz0ULYGQwyRB7iS7Pn77rncbceSjPxuqZuYc/TGmwGvip8WxLtJGRNdSxNYCQ0OeGA2HXVa0VtaldfLYma1tLxNmtraimjp6UQQvjMjWEuzh38yQXO+2mY8Ffm40TuyjHyP8Ajp25sWqaavxH4KY2tdMLhzMwu1gaLai24rkeo8r2cVNeZdTgcX3stvh3dqcUnkpaHMW3mjMzwGixezLlsDuFyubysszjp8y3uNiiL2/hz7U45UQywRNkjBbBE6UGNjg57jrvGg04c1nyORNLUr/2x4/Hi9bWefjgArqpoAADoSABYC8LDu81yfUI1ml0uDO8UOsCtDTdnt3bZsfiVwad51Hej8OI/Vd70rk7j2rf04vqXH1PuR/baF23K/AgICAgICAUBAQfH/aRj/wmp7CN14aYuabHR8u5x623eq6vExdMdU/lq5bbnTUg5balmCpHo0GMSQ09VTMYx0dW0Ne52bM0AEd2xtxVF8EXtE78M631GnG6veaWOkLW9nHO6cO1zFzmltjwtqVlGLV+tjNtxopax0cdRG0NIqY2xPJvcNDs3dTJii8xPwittRp2/wCOTWoBlj/3cHCC4cQbhou8X1IyBV/TV3P8svdnt/DsUe0ksUs8/wAGpZJ55e27WSPM6N1gLMO8DTmsbcWJiIiexGbUzOnVp8Tc2ofUvggnfIZHGOVgfEHPN7hp3EfurLYd06YnSv3P1bmExPEpKqXtZQxrsjIw2NuVjWt3ADzWeHFGONMMt5vO3Ufu8wfes7R20rp2nb1dpa6OprJp4rmN/Z5SWlp0YBu8lTxsc1pqVme8WtuHQa6xa4Wu1zXC+64N1davVGlMT0zuHtNmdKZJngB873SODb2BJ3C/ReD9YvvkdEeK9nufSMX+36pjvPd2aiqfI2na4MtTNyx2B1F2nva6/JWnflWtFY19rZrw61m0/LsHFZDM+okhp5pHsYy0keZjcu4tHA6qyOdPV1WiJlTPAjp6azMOGoqHzSvmly9pJlzZRZvdaGj3ALU5GWct+qWzgwRip0wxBVC/Tlp53Rva9hs5pDgeoWWO9qWi0eYV5McXrNZ/L6Rh1Y2eJkjdzhqORGhB8167BljLji0PL5sc47zWXaVyoQEBAQVAQEHh7aYo6koKiZhtJlaxh5Oe4NB8r38lbgp13iGN51D4Nmv4812o7dmnLMOUoZhyDIFShmCgyBRGlBRjpkCiNMgVKJhQoY6W6ljpQU7o7bZBRM6iZIrMzp7cegA5AL5rybTfNaZ+X0jjU6MVYj4Zhy19LlBUaGQKjSNKCo0hkCo8DZtiawiR8JPdc0vaOThYH3H3Lr+lZZi04/w5HqmKOmLx5bou84ggICCIKgICDwttMIdW0M0Ef/EOR8fAF7HBwHnYjzVmC/ReJY3jcPg08T43ujlY5kjSQ5jhZwI5hdqLRbvDUmNIHLJDMOTcIZhyDMORDIFSMwUQoKIZAojTIFEaUFSx0qMdM4tXAdQPeqeTOsVp/iVvGrvNWP5h7IcvnFu9tvpNY1ChyxmEsg5YzCNMg5RpGlBUaNMrqNMZbVsVhz+0NQ5pDA0tZfTMSRcjpYH1XX9M49ot7kuN6nyKzHtw3RdtxRAQEEQVAQEBB0cQwelqLfCaaGa24yRscR4Ei4WVb2r4lE1iXR+J+G/YIPuLP3snzKOivwfFDDfsEH3E9/J+46K/AdkMN+wwfcT38nzJ0V+HQr/Z9h8o7kboDwMbzp5OuFZXlZKsZxxLSce2BqqYF8J+ExDU5GkStHVmt/JbmLl1t2nsptimPDU7/wD3VbalkCpGQKI0yBRDIFEaUFGMw5YPlN/yC1ubP+3v/iWzwa75NP8AMNhwnCp6p1oWEgb3nRjfE8+i8Ji498s6rD3vI5WPBH6p/puWHbExNsaiR0jvot7jB+pXRx+nUj7u7iZvVstvsjX/ALeuzZyjH/TMPjdx962o4uL9rTnm55/5Sy+L9H9lj+6n0uH9sI+rz/uk/gFH9mj+6n0mH9sI+rzfulyRYLStN200QI45Gm3qpji4oncVhE8nNMam0u8Bbcrta8KFUggICAgICAgICCIKgICCINK222MZUtdUUrQypALnNGjZrcLcHcjx4rbwcmaz028Kr44nvD5ObgkEEEEgg6EEbwV1YmJasxqWQcpQyBQ0yBRGmQKbY6b1srsMZWsnrHFjHZXMibo9w33cfm+G9c3l8mLRNIbfHpalov8AmH0alp2RMayNgYxosGtFgAudWsVjUNq97XndvLmWTEQEBAQEBAQEBAQEBAQEBBEFQRBUEQEHyf2oYD2MwrIh/LnIbIBubNbf0zAeoPNdLh5dx0z5hrZaanbSA5bylkHIhmCpGz7A4OKqrBeLwwASPHBx+Y3118lq8rJ0U/ysxU3bb7GFyG4qAgICAgICAgICAgiCoCAgICAgICCEoJdBiXIOjjFDHVQSQS/Ikba9rlp4OHUHVZUvNbRMItG4fBa+kkp5ZIZRaSNxaeR5EdDvXcpeLRuGlaNTpwhyyQzDkQ+uezSgMNGZHiz6h5k69mAAz9T5rk8vJ1XbeKuobeHrVWrmQZXQVAQEBAQEBAQEBBEFQEBAQEEQQlBiSg43PQcD5kHXkqrINC9omFdsBVRC8kbQ2UDe5gOjrcxf08Fu8TP0/onwpy033fPWuXSj5a729lsI+FzDOD2DDeR2ov8A2A8yqM+bor/LOlNy+wQ1IAAFgAAABoABwC5E7mdy23ZZOoHYZIg5WuQZgoKgqAgICAgICAgICAgIIgqCIMSg43lB15Cg6U7ig8ypkKDx6upcNyR/B2a7URRF9zTMJJ35bK2M14jW2PREvXoJyAGtaGtG5oFgPJVzaZ8piNeHuUspUJepTuKDvxFB2WFBzBBkEFQVAQEBAQEEQVAQEBBEFQRBiQgwcEHC9iDqywoOnNS3QdGbDr8EHWOEDl7kHLFhduCDuw0duCDvRQWQdqONB2GNQcgCDIIKgICAgICAgICAgICAgICCIIQgxLUGBjQcboUGBp+iCfBhyQBTdEGbYEHI2JBmGoMgEGVkFQEBAQEBAQEBAQEBAQEBAQEBBECyCWQMqBlQMqBZBbIFkFQEBAQEBAQEBAQEEQVAKAgiAgICAgICAgICAgICCoCAgICAgICAgICCIP/Z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data:image/jpeg;base64,/9j/4AAQSkZJRgABAQAAAQABAAD/2wCEAAkGBhIQEA8QEA8UDw8SExIRFA8QEBESEBAQExIVFBcWFRUYGyYeFxslGRISHzAgIycpLCwsFR4xNTAqNScrLCkBCQoKDgwOGQ8PGjUkHiUrLSosMCwrKSwsLy8sKTQ1NSwsLCw1KSwsKSw0NSwqLSwsKS0pLCkpLCwsNS0qLDQsLP/AABEIAOEA4QMBIgACEQEDEQH/xAAcAAEAAQUBAQAAAAAAAAAAAAAABQIDBAYHCAH/xABNEAABAwIBBQoJCQYEBwEAAAABAAIDBBEFBhIhMXEHExQyQVFTYbGyIjM0UoGCkZLRFRZCVGJyobPBIyRzg6KjQ2OT4XSUtMLD0vA1/8QAGwEBAAIDAQEAAAAAAAAAAAAAAAMEAgUGAQf/xAA6EQACAQEDBwsDAwMFAAAAAAAAAQIDBBESITEyQVFxsQUTMzRhcoGRocHRIlLwQrLhVMLSFCNigqL/2gAMAwEAAhEDEQA/AO4oiIAiIgCIiAIiIAiIgIrKfKSHD6WWqnJzIxoa22fI86GsaOclcbxDK3FK4l76p1BC7i0tNYOa37cpGcT/APWC2LdsmLqjCIDpidJPMRyF8bAG3HruWsLX2u0SptRib3kqw066dSplSd1xYpp6+DwoMWqmu/zpBO07RICuh5Abpb6mUUNexsNbYmOSO+81TQLnNvxXgC+bt5rLQ1G43MYhBVM0S080UjHDXx2gjYRotyqCz2qbmoyypl238mUVSdSkrmsvYekEXKcrd1WaSV1LhQYMzRNWyDPYxxHEibqc4X1m40auVama7Ei7POM1Wf1ECO/8MeDb0LYVLRTpu6TNFQsNevHFCOTy4noJFxrA91Sso3sbiRbVUjnBhq42Bk0JcbZ0jRoc3TpsL6OXUuxxyBzQ5pDmuAIcNIIIuCFLCcZq+LK1WlOlLBNXMqREWRGEREAREQBERAEREAREQBERAEREAREQBQ+VWVMGG0zqmodZo8FjG6ZJpCDmsYOUmx2AEnQFMLiO6LiRq8YdCTeDD2MDWfRNRK0PL7ctmlo6rFYVJqEXJ6iahRdapGnHWWq/L7Fqx2eyZuGQnS2GNjJZSDq3x7xr2W16lTQ5b4vSOzzVDEYhxqeeNkbyPsSMFwdtx1LGRaf/AFtW+/0OsXI9mwYbnftvy/HoZmXmVMOJSYLUwE2vUskjd4yGUMZdjxz9fKNIWGtcqqIR4hTvaLCXOcbeeGuDj+IPtWxpa5qbjJa17sclUnRjUpvVL2QUTlSf3WTazvhSyiMq/JJNrO+FDQ6WO9cS5burVO6+Bl4RRiKCNgFjmgnrcRcrMVEPFb90dirUcm3Jtk9KKhBRWZIsV1OJIpGHU5rhs0aD7Vt+4dlxv0Iw2d37aBl4CdG+U40Zo5yzQNluYrVZNR2HsWmYPLJE2Cop3ZlRC8yRu6wSC084IuCOtbGwzwp37UaLlezutOODPhk99zWT1Z6zRQmR2VMeJUkVVFozrtkj5YpW6HMPp0jnBBU2tocuEREAREQBERAEREAREQBERAEREARYuJYnFTROmqJWQwstnSSODWi5sNJ5SSBblutBqN3WiDiIaWsqWD/GigaI3fdz3h3tAXjdx6k3mOkLgeUAtjWMDkz4D6TAxdWyW3RqHETmQSlk9rmmnbvc4trs29nW+ySuVZRf/t4x96m/6dir2voZfms2HJfW4ePBlCIi0J3BEYn5XQ7Ze6pdRGJ+V0O2XuqXU1TRhu92U7P0lXvL9kQojKvySTazvhS6icqfJJfU77UodLHeuJ7burVO6+BJw8VuwdirVEXFbsHYq1E85ajmRS/Udh7Fp+EeJb63aVuD9R2HsWnYR4lvrdpVyz6Et69yjW61Duy4xNnyDytOFVoe9x4DUlsc7foxPvZs3o0g9ROuwXolrgQCDcHSCNRC8syRhwLSLgixXVdxfLEvjOF1DrzU7b07j/iUosA3rLNWy3MVsqNTErmc7ypZOanzkdF+j/k6kiIrBpwiIgCIiAIiIAiIgCIiAIi+PNgdiA4PlnjRxWvmDiTQUbzFFF9CWduh8jhy2IIHVq1m9kC2gaBzDUozJ03hcTrdNOTt31ylFobVUc6jv1Hb8mUI0rPFrO1ezCxHDBKA5rjFOzwo54yWyRvGohw0rDwrFJaqrrZ6gATvEAksLAvjj3om3JfMv6VMqGw3RWVo/hH05v8AuvadRulODzXX+qMbRQgrTSrLPe0+36WTKIiqm0IjE/K6HbL3VLqIxPyuh2y91S6mqaMN3uynZ+kq95fsiFE5U+SS+p32qWUTlT5JL6n5jUodLHeuJ7burVO6+BKRcVuwdiqVMfFbsHYqlCy0sxS/Udh7Fp+E+Jb63aVuD9R2HsWn4T4lnrd4q7Z9CW9e5Rq9Zh3ZcYmWsvAKsw4jhkzeMKqOPa2a8bh7HFYiro/K8O/46k/OarNLTRDyir7NP81nqJERbE4sIiIAiIgCIiAIiIAiIgCpk4p2HsVSpl4rth7EB5uya8R/Nm/NcpVRWTXiP5s35rlKrnq/SS3s7+xdXp91cAobDvLa3ZF3QplQ+HeW1uyLuhKWjPd7oxtOnS739kiYREUJcIjE/K6HbL3VLqIxPyuh2y91S6mqaMN3uynZ+kq95fsiFFZU+STep+Y1SqicqfJJfU/MalDpY71xPbd1ap3XwJSPUNg7FUqWahsHYqlCy0sxS/Udh7Fp+E+JZ63eK3CTUdh7Fp+FeJZ6e8Vds+hLevcpVesw7suMTLSKZrKihe9waxlXTvc5xsGsZIHOJPMACUJtpOgJhuG8JIkkFqdp8Fmoykcp+yp4yUPreZENtXOQ5mOlLN8vsR07Ft2eWVzm4XSNliFwKuqLmRuP2YxZxG0hRR3R8bOnOom9QhlI/F6jGtAAAFgNAA1AL6oZW6o3kyEFPkWgl9bbfkbVknuuzOq4qLEooY3TWEdRTucI843DWvY8ki5Fgb6yNC6ovKE8YqH1D3fSfmtN+KI9AI5tS7vuVZbGvpTDO799prRy3teVtvBlA5jy9YPUtpTniVzznO2mzc1dOOi77vB++c3hERSlMIiIAiIgCIiAKmXiu2HsVSpl4rth7EB5uya8R/Nm/NcpVRWTXiP5s35rlKrnq/SS3s7+xdXp91cAofD/AC2s2Q9wKYUPh/ltZsh7gSloz3e6MLTp0e9/ZImERFCXSHxPyuh2y91TCiMT8rodsvdUupqmjDd7sp2fpKveX7IhROVR/dJdrO+FLKIyq8kk2s74Sh0sd64ntu6tU7r4ErHqGwdiqVMeobB2KpQstLMUyajsPYtQwrxLPT3itvk4rth7FqGFeJZ6e8Vds+hLevco1esw7suMSueIyPigGjfHeEeaNuly2yOMNAa0Wa0AADUAFruFi9Y3qiefxAWyLC0vRj2XmVmWKdSbz33eCXy2wrVXNmRyP81rnewEq6ozKOXNpZesBvvEBQU44ppdpPXnzdKU9ib9CDw5lomX1kZ3tN/1WfhWMyUFVDXQaXR+DLHyTU5Iz2HrsAR1gcyx2NsAOYAL6tkptSxIpSssZ2dUZbEvFLOemsIxWOqgiqIXZ8UrA9ruo8h5iNRHOFlrhu5FldwOp+T5nfutS4ugcTohqDrZsfydducruS2MWpK9HG1acqU3CWdBERekYREQBERAFS8XBHUVUo/G8oKeijE1XO2CIuDA997F5BIaLazZrj6CgPNcNdPRvmpH0x32GWTPa6QNIz3Fw0W0ixBBB0ghX/nHL9U/vN+C2/dTxbCq5jaukr4eHwi2b4Q4VFyxkkWzhpLSecjluOfR4nGQDngdR1hUa1CN+LDffv8Ak6CwWrHDBOq4tZtC67xXuSPzjm+qf3h8FiQYnKyaabg999DBm743wc0W18qt/KEfSBPlCLpAolTSvuhn3/Jflgk03aMzvWWGy7Z2mf8AOOb6r/eHwT5xzfVf7w+CwPlCPpAnyhF0gXnNR+zj8meNf1HrT+C7U4nK+WCXg9t6zvB3xpzs4W120LK+cc31X+8PgsHh8fSN9qcPj6RvtXrpp3Jwzb/kwjgi21aM+V5YbLthnfOOb6r/AHh8Fi4pics8TouD5mdmnO3xptYg6tHMrfD4+kb7U4fH0jfakaai01Dj8ieCpFwlaMjyPLD4MxmUMwAHBRoAHjR8FV845vqo/wBUfBYPD4+kb7U4fH0jfavOaj9nH5MsUf6j1p/BmuyhmII4LrBHjR8FG4Y6zd6Is9msHlBN7j2q7w+PpG+1Y1ZUMNnskaJG6tPGHmlSQhkwqN1+8iqVI05KsquJrU3HM891yWXIn4XayTwrywfwXd4LZFquA1TZKprh0LwRzG40LalStSakk9hesM4zjOUXenJ8EFC5UO8CFnnTNv1hoJ+Cmlr+UD7z07L8Vr3kbfBHYVhZ1/uLx4Gdty0sO1pebRZXxEVsmMXEyBE8uuM3wgRocHA6CDyG69PZOGY0dJwk3qN4h30m1zLvbc/V9q6875PYcKnEsNpnaWvqA9w13ZC0ykHqOZpXplXqCugcjytNStFy1JL3CIinNUEREAREQBc23dh+5UF9XyjB+TOukrnW7pDfDoJOSGtp5TsIfH/5AvHmMoZJI0HgrOjb7rU4Kzo2+61XUXNYmfRMEdha4Izo2+634JwRnRt91vwV1ExPaMEdha4Izo2+634JwRnRt9xvwV1ExPaMEdhZ4HH0bPcb8E4HH0bPcb8FeRMT2jBHYWeBx9Gz3G/BOBx9Gz3G/BXkTE9owR2FngcfRs9xvwTgcfRs9xvwV5ExPaObhsLPA4+jZ7jfgnA4+jZ7jfgryJie0c3DYW2QNabtY1p5w0A/griIvG7zJJLMFrWJnOrHHzImt9JJP6rZVqjnZ1RVO/zMz3BZWrMssn2e5TtWWVOP/K/yT/guIiKwTm2bkFBvuMGQgEU1M9wPK2SUhgI9XfB6V3lch3BqO8mKVHIXQU7dsbXud32Lry2VNXRRwtrnjrzl2sIiLMrBERAEREAWobrdBv2DV4tcsjEwtzxOEl/6Vt6x8RomzwzQvALJY3xuBFwWvaWkEbCgOCUk2fHG8fSa0+0K6ozJ8OZEYX+Mp5JKd/3o3kKTXN1I4ZuPafQrPU52lGe1IIiLAnCIiAIiIAiIgCIiAIiIAiIgC0+gNw9/nyPd7T/stjxmq3qCV/Lm5o+87wR2qBpYs1jG8wF9vKrtnV0G9r4FGp9Voivti35u5cGXF9XxW6h+ax7uZpP4KVK8mlLDFyeo7LuF0mbhbpbaZ6meS/OGu3sdy3oXRFq+5hQ7zg+HstYmESEfalJkd+LytoW1Pn7d+VhERDwIiIAiIgCIiA4Zlxhho8Zn0Whr2NqGHRbfoxmyNHXqd6wWIui7ruTLqqh3+Ft6qjdv8VtbmC2+s9LRe3KWBczoqts0bJG8V4B2c49q1Fup3SU1rOr5FtGKm6LzrKtz/niX0RFrzfBERAEREAREQBERAEREARFRNMGNc9xs1oJJ6gmc8bSV7IPKKbPkhgGoftX7BoaO1WFj0zi8vndodKb25mDQ0exX1ssOFKOziULNfK+q/wBTv8NXpl3sLExZ37GSwuSM0AayXG36rLX2mp99qaCK198q6ZpHON8F1nTV8keW2WCzzfZxPTWFUu9QQRDVHFGz3WAfospEWyOHCIiAIiIAiIgCIiALguVeT/yTXujDbUFW4yU7reBFMePD1c46iOYrvShsrMlocSpZKacaD4TJABnwygHNkZzEXO0EjlUdSmqkXFk9nryoVFUjqONIsNompp5KCsGbVRcV30aiLTmyM57gH2HmKzFz9Sm6csMju6FeFeCnDN+ZAiIsCcIiIAiIgCIiAIiIAtdx6s31/B2nwG2dKRynkYs3G8W3sb3HpneNA8wecf0URTU+Y217k6XOOtzjrJVyhTw/W/D5NfXlz8uZjorS/wAfHX2by6iIpi0FN7n+H8IxmgZyQ75VO2Mbmt/qc1Qq6PuE4PnOrsQcNbhSREj6DM17y08oLiwbWdSnoRvleajlergoYPufD8R11ERXjkwiIgCIiAIiIAiIgCIiA1fL3IaPFIA2+9VUV3QVIHhRu0XBtrabaRsOsLitPiMkUz6OtZvFXGc1wNs155CDq0jSOQ8nMvSS0jdN3OWYpDvkYayuiB3uQ6BI3XvUh808h5D1XBhrUY1Vcy3ZbXUs0sUM2tan+bTnCLVaPFKinc+GZjnmJxZJC/RPC4cnWFO0OMRTcR4zvMd4Lx6PgtNVs86fajsLPbqVdLU3qftt8DNREVcvBERAERYtbicUIvJIGnzdbjsaNK9UXJ3IwnOMFik7l2mUonFccEZ3qICSfm+jH1uP6LAqsXmn0RgwRHW4+NcOrzVZgp2sFmjaTrJ5yVchQUcs/L5+ClKtOvkpZI/dr/6r3fhefIKfNu5xz5HaXPOsn4K6iKZu/KyanTjTjhisgREXhIWqkuIayMZ0srmxRtGt0jyGgD0lekskcn20FFTUjbHeowHOAtnynS91utxcfSuU7jeS/Cqp2IytO8UxMdPfVJOQQ945w0G2084XblsKUMMTjOUbTz9bJmWRfP5qCIilNeEREAREQBERAEREAREQBERAc83Udzk1reGUbQ3EIhxdAFVGP8Nx1Z3MTs6xxMRslBzmZr2ktc0gtkjeDYg8oIIXq9cy3T9zN1QXV9A0cLAvNANAqmgaxzSAD0qKpDFlWcvWO1Ki8NRXwedZ/E5HE6aPxdQ63myAPHtOlZDcbqW8aOOT7pLD+Kx4Zw64sWuaS1zHCz2OBsQ4HSDcFXFQklf9SXkdRTowlFSpTaXY715O9F75xT/VR/qj4L47Hag8WGNh53PLuxWkWOGH2r1+TPmJ66sv/PtEplnqJOPPmjzYmhv461bio2NNwLu85xzne0q8iyxNK5ZNx7GzU08TV72tt8c3gERF4WQiIgCysDwGXEqplFBoB8Kea1xBByn7x1Ade21rDMMnrZ20lGzPmdxnkHeoGcr5HDVs5SvQOReRsOF0wgi8N7jnzTu480trFx5hzDk9qs0aX6maDlLlBJOjTeXW/b5/LpPB8JipIIqaBmZDE0Ma3qHKTykm5J5SSsxEVw5sIiIAiIgCIiAIiIAiIgCIiAIiIAiIgNEy73KocQJqKdwpK/R+2DbxzW5JmjXzZ2vVrAsuMYvRT0MogroTTyG+a46YZgDbOjeNBGrrFxey9RLGxDDYqiN0U8TJonaCyRoc0+gqOdNTzluzWyrZ39DybNR5jBRdTxvcJhJL8PqX0ZOneZLzQei5zm+0rS8Q3N8Xp+NRsqR51LMHf0vDT+CqyoSWbKb+jyxRlprC/NfPoQCKqWmqGG0lDVxnmfSTD/tVv9p9WqP+Wm/9VHzc9hdVus7y40VIr1LhdZMQ2HDquQnl4PIxnpe4Bo9JWy4ZuR4pUW3zeaFh1l7t+mGxjfB/qCyVGb1ENTlSzQ/VfuX4jUpZmsGc4ho5ypzJTISsxQtdG00tEddXIPCe3/JZrd97V2Lp+TW45Q0jmyzB1dUAgiSpsWNI82IeCNOnTcjnW9gW0DQFZhQUcrymktXKtSqsMPpXr5kRkvknTYbCIKWPNGt8jtMsrvOe7WT+A5LKYRFOakIiIAiIgCIiAIiIAiIgCIiAIiIAiIgCIiAIiIAiIgCIiAIiIAiIgCIiAIiIAiIgCIiAIiID/9k=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4" descr="data:image/jpeg;base64,/9j/4AAQSkZJRgABAQAAAQABAAD/2wCEAAkGBhIQEA8QEA8UDw8SExIRFA8QEBESEBAQExIVFBcWFRUYGyYeFxslGRISHzAgIycpLCwsFR4xNTAqNScrLCkBCQoKDgwOGQ8PGjUkHiUrLSosMCwrKSwsLy8sKTQ1NSwsLCw1KSwsKSw0NSwqLSwsKS0pLCkpLCwsNS0qLDQsLP/AABEIAOEA4QMBIgACEQEDEQH/xAAcAAEAAQUBAQAAAAAAAAAAAAAABQIDBAYHCAH/xABNEAABAwIBBQoJCQYEBwEAAAABAAIDBBEFBhIhMXEHExQyQVFTYbGyIjM0UoGCkZLRFRZCVGJyobPBIyRzg6KjQ2OT4XSUtMLD0vA1/8QAGwEBAAIDAQEAAAAAAAAAAAAAAAMEAgUGAQf/xAA6EQACAQEDBwsDAwMFAAAAAAAAAQIDBBESITEyQVFxsQUTMzRhcoGRocHRIlLwQrLhVMLSFCNigqL/2gAMAwEAAhEDEQA/AO4oiIAiIgCIiAIiIAiIgIrKfKSHD6WWqnJzIxoa22fI86GsaOclcbxDK3FK4l76p1BC7i0tNYOa37cpGcT/APWC2LdsmLqjCIDpidJPMRyF8bAG3HruWsLX2u0SptRib3kqw066dSplSd1xYpp6+DwoMWqmu/zpBO07RICuh5Abpb6mUUNexsNbYmOSO+81TQLnNvxXgC+bt5rLQ1G43MYhBVM0S080UjHDXx2gjYRotyqCz2qbmoyypl238mUVSdSkrmsvYekEXKcrd1WaSV1LhQYMzRNWyDPYxxHEibqc4X1m40auVama7Ei7POM1Wf1ECO/8MeDb0LYVLRTpu6TNFQsNevHFCOTy4noJFxrA91Sso3sbiRbVUjnBhq42Bk0JcbZ0jRoc3TpsL6OXUuxxyBzQ5pDmuAIcNIIIuCFLCcZq+LK1WlOlLBNXMqREWRGEREAREQBERAEREAREQBERAEREAREQBQ+VWVMGG0zqmodZo8FjG6ZJpCDmsYOUmx2AEnQFMLiO6LiRq8YdCTeDD2MDWfRNRK0PL7ctmlo6rFYVJqEXJ6iahRdapGnHWWq/L7Fqx2eyZuGQnS2GNjJZSDq3x7xr2W16lTQ5b4vSOzzVDEYhxqeeNkbyPsSMFwdtx1LGRaf/AFtW+/0OsXI9mwYbnftvy/HoZmXmVMOJSYLUwE2vUskjd4yGUMZdjxz9fKNIWGtcqqIR4hTvaLCXOcbeeGuDj+IPtWxpa5qbjJa17sclUnRjUpvVL2QUTlSf3WTazvhSyiMq/JJNrO+FDQ6WO9cS5burVO6+Bl4RRiKCNgFjmgnrcRcrMVEPFb90dirUcm3Jtk9KKhBRWZIsV1OJIpGHU5rhs0aD7Vt+4dlxv0Iw2d37aBl4CdG+U40Zo5yzQNluYrVZNR2HsWmYPLJE2Cop3ZlRC8yRu6wSC084IuCOtbGwzwp37UaLlezutOODPhk99zWT1Z6zRQmR2VMeJUkVVFozrtkj5YpW6HMPp0jnBBU2tocuEREAREQBERAEREAREQBERAEREARYuJYnFTROmqJWQwstnSSODWi5sNJ5SSBblutBqN3WiDiIaWsqWD/GigaI3fdz3h3tAXjdx6k3mOkLgeUAtjWMDkz4D6TAxdWyW3RqHETmQSlk9rmmnbvc4trs29nW+ySuVZRf/t4x96m/6dir2voZfms2HJfW4ePBlCIi0J3BEYn5XQ7Ze6pdRGJ+V0O2XuqXU1TRhu92U7P0lXvL9kQojKvySTazvhS6icqfJJfU77UodLHeuJ7burVO6+BJw8VuwdirVEXFbsHYq1E85ajmRS/Udh7Fp+EeJb63aVuD9R2HsWnYR4lvrdpVyz6Et69yjW61Duy4xNnyDytOFVoe9x4DUlsc7foxPvZs3o0g9ROuwXolrgQCDcHSCNRC8syRhwLSLgixXVdxfLEvjOF1DrzU7b07j/iUosA3rLNWy3MVsqNTErmc7ypZOanzkdF+j/k6kiIrBpwiIgCIiAIiIAiIgCIiAIi+PNgdiA4PlnjRxWvmDiTQUbzFFF9CWduh8jhy2IIHVq1m9kC2gaBzDUozJ03hcTrdNOTt31ylFobVUc6jv1Hb8mUI0rPFrO1ezCxHDBKA5rjFOzwo54yWyRvGohw0rDwrFJaqrrZ6gATvEAksLAvjj3om3JfMv6VMqGw3RWVo/hH05v8AuvadRulODzXX+qMbRQgrTSrLPe0+36WTKIiqm0IjE/K6HbL3VLqIxPyuh2y91S6mqaMN3uynZ+kq95fsiFE5U+SS+p32qWUTlT5JL6n5jUodLHeuJ7burVO6+BKRcVuwdiqVMfFbsHYqlCy0sxS/Udh7Fp+E+Jb63aVuD9R2HsWn4T4lnrd4q7Z9CW9e5Rq9Zh3ZcYmWsvAKsw4jhkzeMKqOPa2a8bh7HFYiro/K8O/46k/OarNLTRDyir7NP81nqJERbE4sIiIAiIgCIiAIiIAiIgCpk4p2HsVSpl4rth7EB5uya8R/Nm/NcpVRWTXiP5s35rlKrnq/SS3s7+xdXp91cAobDvLa3ZF3QplQ+HeW1uyLuhKWjPd7oxtOnS739kiYREUJcIjE/K6HbL3VLqIxPyuh2y91S6mqaMN3uynZ+kq95fsiFFZU+STep+Y1SqicqfJJfU/MalDpY71xPbd1ap3XwJSPUNg7FUqWahsHYqlCy0sxS/Udh7Fp+E+JZ63eK3CTUdh7Fp+FeJZ6e8Vds+hLevcpVesw7suMTLSKZrKihe9waxlXTvc5xsGsZIHOJPMACUJtpOgJhuG8JIkkFqdp8Fmoykcp+yp4yUPreZENtXOQ5mOlLN8vsR07Ft2eWVzm4XSNliFwKuqLmRuP2YxZxG0hRR3R8bOnOom9QhlI/F6jGtAAAFgNAA1AL6oZW6o3kyEFPkWgl9bbfkbVknuuzOq4qLEooY3TWEdRTucI843DWvY8ki5Fgb6yNC6ovKE8YqH1D3fSfmtN+KI9AI5tS7vuVZbGvpTDO799prRy3teVtvBlA5jy9YPUtpTniVzznO2mzc1dOOi77vB++c3hERSlMIiIAiIgCIiAKmXiu2HsVSpl4rth7EB5uya8R/Nm/NcpVRWTXiP5s35rlKrnq/SS3s7+xdXp91cAofD/AC2s2Q9wKYUPh/ltZsh7gSloz3e6MLTp0e9/ZImERFCXSHxPyuh2y91TCiMT8rodsvdUupqmjDd7sp2fpKveX7IhROVR/dJdrO+FLKIyq8kk2s74Sh0sd64ntu6tU7r4ErHqGwdiqVMeobB2KpQstLMUyajsPYtQwrxLPT3itvk4rth7FqGFeJZ6e8Vds+hLevco1esw7suMSueIyPigGjfHeEeaNuly2yOMNAa0Wa0AADUAFruFi9Y3qiefxAWyLC0vRj2XmVmWKdSbz33eCXy2wrVXNmRyP81rnewEq6ozKOXNpZesBvvEBQU44ppdpPXnzdKU9ib9CDw5lomX1kZ3tN/1WfhWMyUFVDXQaXR+DLHyTU5Iz2HrsAR1gcyx2NsAOYAL6tkptSxIpSssZ2dUZbEvFLOemsIxWOqgiqIXZ8UrA9ruo8h5iNRHOFlrhu5FldwOp+T5nfutS4ugcTohqDrZsfydducruS2MWpK9HG1acqU3CWdBERekYREQBERAFS8XBHUVUo/G8oKeijE1XO2CIuDA997F5BIaLazZrj6CgPNcNdPRvmpH0x32GWTPa6QNIz3Fw0W0ixBBB0ghX/nHL9U/vN+C2/dTxbCq5jaukr4eHwi2b4Q4VFyxkkWzhpLSecjluOfR4nGQDngdR1hUa1CN+LDffv8Ak6CwWrHDBOq4tZtC67xXuSPzjm+qf3h8FiQYnKyaabg999DBm743wc0W18qt/KEfSBPlCLpAolTSvuhn3/Jflgk03aMzvWWGy7Z2mf8AOOb6r/eHwT5xzfVf7w+CwPlCPpAnyhF0gXnNR+zj8meNf1HrT+C7U4nK+WCXg9t6zvB3xpzs4W120LK+cc31X+8PgsHh8fSN9qcPj6RvtXrpp3Jwzb/kwjgi21aM+V5YbLthnfOOb6r/AHh8Fi4pics8TouD5mdmnO3xptYg6tHMrfD4+kb7U4fH0jfakaai01Dj8ieCpFwlaMjyPLD4MxmUMwAHBRoAHjR8FV845vqo/wBUfBYPD4+kb7U4fH0jfavOaj9nH5MsUf6j1p/BmuyhmII4LrBHjR8FG4Y6zd6Is9msHlBN7j2q7w+PpG+1Y1ZUMNnskaJG6tPGHmlSQhkwqN1+8iqVI05KsquJrU3HM891yWXIn4XayTwrywfwXd4LZFquA1TZKprh0LwRzG40LalStSakk9hesM4zjOUXenJ8EFC5UO8CFnnTNv1hoJ+Cmlr+UD7z07L8Vr3kbfBHYVhZ1/uLx4Gdty0sO1pebRZXxEVsmMXEyBE8uuM3wgRocHA6CDyG69PZOGY0dJwk3qN4h30m1zLvbc/V9q6875PYcKnEsNpnaWvqA9w13ZC0ykHqOZpXplXqCugcjytNStFy1JL3CIinNUEREAREQBc23dh+5UF9XyjB+TOukrnW7pDfDoJOSGtp5TsIfH/5AvHmMoZJI0HgrOjb7rU4Kzo2+61XUXNYmfRMEdha4Izo2+634JwRnRt91vwV1ExPaMEdha4Izo2+634JwRnRt9xvwV1ExPaMEdhZ4HH0bPcb8E4HH0bPcb8FeRMT2jBHYWeBx9Gz3G/BOBx9Gz3G/BXkTE9owR2FngcfRs9xvwTgcfRs9xvwV5ExPaObhsLPA4+jZ7jfgnA4+jZ7jfgryJie0c3DYW2QNabtY1p5w0A/griIvG7zJJLMFrWJnOrHHzImt9JJP6rZVqjnZ1RVO/zMz3BZWrMssn2e5TtWWVOP/K/yT/guIiKwTm2bkFBvuMGQgEU1M9wPK2SUhgI9XfB6V3lch3BqO8mKVHIXQU7dsbXud32Lry2VNXRRwtrnjrzl2sIiLMrBERAEREAWobrdBv2DV4tcsjEwtzxOEl/6Vt6x8RomzwzQvALJY3xuBFwWvaWkEbCgOCUk2fHG8fSa0+0K6ozJ8OZEYX+Mp5JKd/3o3kKTXN1I4ZuPafQrPU52lGe1IIiLAnCIiAIiIAiIgCIiAIiIAiIgC0+gNw9/nyPd7T/stjxmq3qCV/Lm5o+87wR2qBpYs1jG8wF9vKrtnV0G9r4FGp9Voivti35u5cGXF9XxW6h+ax7uZpP4KVK8mlLDFyeo7LuF0mbhbpbaZ6meS/OGu3sdy3oXRFq+5hQ7zg+HstYmESEfalJkd+LytoW1Pn7d+VhERDwIiIAiIgCIiA4Zlxhho8Zn0Whr2NqGHRbfoxmyNHXqd6wWIui7ruTLqqh3+Ft6qjdv8VtbmC2+s9LRe3KWBczoqts0bJG8V4B2c49q1Fup3SU1rOr5FtGKm6LzrKtz/niX0RFrzfBERAEREAREQBERAEREARFRNMGNc9xs1oJJ6gmc8bSV7IPKKbPkhgGoftX7BoaO1WFj0zi8vndodKb25mDQ0exX1ssOFKOziULNfK+q/wBTv8NXpl3sLExZ37GSwuSM0AayXG36rLX2mp99qaCK198q6ZpHON8F1nTV8keW2WCzzfZxPTWFUu9QQRDVHFGz3WAfospEWyOHCIiAIiIAiIgCIiALguVeT/yTXujDbUFW4yU7reBFMePD1c46iOYrvShsrMlocSpZKacaD4TJABnwygHNkZzEXO0EjlUdSmqkXFk9nryoVFUjqONIsNompp5KCsGbVRcV30aiLTmyM57gH2HmKzFz9Sm6csMju6FeFeCnDN+ZAiIsCcIiIAiIgCIiAIiIAtdx6s31/B2nwG2dKRynkYs3G8W3sb3HpneNA8wecf0URTU+Y217k6XOOtzjrJVyhTw/W/D5NfXlz8uZjorS/wAfHX2by6iIpi0FN7n+H8IxmgZyQ75VO2Mbmt/qc1Qq6PuE4PnOrsQcNbhSREj6DM17y08oLiwbWdSnoRvleajlergoYPufD8R11ERXjkwiIgCIiAIiIAiIgCIiA1fL3IaPFIA2+9VUV3QVIHhRu0XBtrabaRsOsLitPiMkUz6OtZvFXGc1wNs155CDq0jSOQ8nMvSS0jdN3OWYpDvkYayuiB3uQ6BI3XvUh808h5D1XBhrUY1Vcy3ZbXUs0sUM2tan+bTnCLVaPFKinc+GZjnmJxZJC/RPC4cnWFO0OMRTcR4zvMd4Lx6PgtNVs86fajsLPbqVdLU3qftt8DNREVcvBERAERYtbicUIvJIGnzdbjsaNK9UXJ3IwnOMFik7l2mUonFccEZ3qICSfm+jH1uP6LAqsXmn0RgwRHW4+NcOrzVZgp2sFmjaTrJ5yVchQUcs/L5+ClKtOvkpZI/dr/6r3fhefIKfNu5xz5HaXPOsn4K6iKZu/KyanTjTjhisgREXhIWqkuIayMZ0srmxRtGt0jyGgD0lekskcn20FFTUjbHeowHOAtnynS91utxcfSuU7jeS/Cqp2IytO8UxMdPfVJOQQ945w0G2084XblsKUMMTjOUbTz9bJmWRfP5qCIilNeEREAREQBERAEREAREQBERAc83Udzk1reGUbQ3EIhxdAFVGP8Nx1Z3MTs6xxMRslBzmZr2ktc0gtkjeDYg8oIIXq9cy3T9zN1QXV9A0cLAvNANAqmgaxzSAD0qKpDFlWcvWO1Ki8NRXwedZ/E5HE6aPxdQ63myAPHtOlZDcbqW8aOOT7pLD+Kx4Zw64sWuaS1zHCz2OBsQ4HSDcFXFQklf9SXkdRTowlFSpTaXY715O9F75xT/VR/qj4L47Hag8WGNh53PLuxWkWOGH2r1+TPmJ66sv/PtEplnqJOPPmjzYmhv461bio2NNwLu85xzne0q8iyxNK5ZNx7GzU08TV72tt8c3gERF4WQiIgCysDwGXEqplFBoB8Kea1xBByn7x1Ade21rDMMnrZ20lGzPmdxnkHeoGcr5HDVs5SvQOReRsOF0wgi8N7jnzTu480trFx5hzDk9qs0aX6maDlLlBJOjTeXW/b5/LpPB8JipIIqaBmZDE0Ma3qHKTykm5J5SSsxEVw5sIiIAiIgCIiAIiIAiIgCIiAIiIAiIgNEy73KocQJqKdwpK/R+2DbxzW5JmjXzZ2vVrAsuMYvRT0MogroTTyG+a46YZgDbOjeNBGrrFxey9RLGxDDYqiN0U8TJonaCyRoc0+gqOdNTzluzWyrZ39DybNR5jBRdTxvcJhJL8PqX0ZOneZLzQei5zm+0rS8Q3N8Xp+NRsqR51LMHf0vDT+CqyoSWbKb+jyxRlprC/NfPoQCKqWmqGG0lDVxnmfSTD/tVv9p9WqP+Wm/9VHzc9hdVus7y40VIr1LhdZMQ2HDquQnl4PIxnpe4Bo9JWy4ZuR4pUW3zeaFh1l7t+mGxjfB/qCyVGb1ENTlSzQ/VfuX4jUpZmsGc4ho5ypzJTISsxQtdG00tEddXIPCe3/JZrd97V2Lp+TW45Q0jmyzB1dUAgiSpsWNI82IeCNOnTcjnW9gW0DQFZhQUcrymktXKtSqsMPpXr5kRkvknTYbCIKWPNGt8jtMsrvOe7WT+A5LKYRFOakIiIAiIgCIiAIiIAiIgCIiAIiIAiIgCIiAIiIAiIgCIiAIiIAiIgCIiAIiIAiIgCIiAIiID/9k=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ענן 15"/>
          <p:cNvSpPr/>
          <p:nvPr/>
        </p:nvSpPr>
        <p:spPr>
          <a:xfrm rot="21349804">
            <a:off x="741219" y="4509120"/>
            <a:ext cx="3888432" cy="1772816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dirty="0">
                <a:solidFill>
                  <a:srgbClr val="0C359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מאפיין דמות הכוונה לדרכי האפיון העקיף כמו: מראה חיצוני, התנהגות, מחשבות, רגשות, יחסיה עם אחרים </a:t>
            </a:r>
          </a:p>
          <a:p>
            <a:pPr algn="ctr"/>
            <a:r>
              <a:rPr lang="he-IL" sz="1400" b="1" dirty="0">
                <a:solidFill>
                  <a:srgbClr val="0C359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ועוד...</a:t>
            </a:r>
          </a:p>
        </p:txBody>
      </p:sp>
      <p:pic>
        <p:nvPicPr>
          <p:cNvPr id="1028" name="Picture 4" descr="http://ha-pinkas.co.il/wp-content/uploads/2015/07/%D7%A2%D7%99%D7%A6%D7%95%D7%91-%D7%93%D7%9E%D7%95%D7%AA_%D7%91%D7%A9%D7%95%D7%A7-%D7%A9%D7%9C-%D7%96%D7%A7%D7%A8%D7%95%D7%91%D7%90%D7%9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694331"/>
            <a:ext cx="2520280" cy="215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35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/>
      <p:bldP spid="6" grpId="0"/>
      <p:bldP spid="7" grpId="0"/>
      <p:bldP spid="8" grpId="0"/>
      <p:bldP spid="9" grpId="0"/>
      <p:bldP spid="11" grpId="0"/>
      <p:bldP spid="12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06496" y="161138"/>
            <a:ext cx="6192688" cy="288032"/>
          </a:xfr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he-IL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מערכות היחסים בין הדמויות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אליפסה 6"/>
          <p:cNvSpPr/>
          <p:nvPr/>
        </p:nvSpPr>
        <p:spPr>
          <a:xfrm>
            <a:off x="3995936" y="5573680"/>
            <a:ext cx="1296144" cy="79208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1600" b="1" dirty="0">
                <a:solidFill>
                  <a:schemeClr val="tx1"/>
                </a:solidFill>
                <a:latin typeface="Segoe UI Semilight" panose="020B0402040204020203" pitchFamily="34" charset="0"/>
                <a:ea typeface="Microsoft JhengHei UI Light" panose="020B0304030504040204" pitchFamily="34" charset="-120"/>
                <a:cs typeface="Segoe UI Semilight" panose="020B0402040204020203" pitchFamily="34" charset="0"/>
              </a:rPr>
              <a:t>מאפיין </a:t>
            </a:r>
            <a:endParaRPr lang="he-IL" sz="1600" b="1" dirty="0" smtClean="0">
              <a:solidFill>
                <a:schemeClr val="tx1"/>
              </a:solidFill>
              <a:latin typeface="Segoe UI Semilight" panose="020B0402040204020203" pitchFamily="34" charset="0"/>
              <a:ea typeface="Microsoft JhengHei UI Light" panose="020B0304030504040204" pitchFamily="34" charset="-120"/>
              <a:cs typeface="Segoe UI Semilight" panose="020B0402040204020203" pitchFamily="34" charset="0"/>
            </a:endParaRPr>
          </a:p>
          <a:p>
            <a:pPr algn="ctr"/>
            <a:r>
              <a:rPr lang="he-IL" sz="1600" b="1" dirty="0" smtClean="0">
                <a:solidFill>
                  <a:schemeClr val="tx1"/>
                </a:solidFill>
                <a:latin typeface="Segoe UI Semilight" panose="020B0402040204020203" pitchFamily="34" charset="0"/>
                <a:ea typeface="Microsoft JhengHei UI Light" panose="020B0304030504040204" pitchFamily="34" charset="-120"/>
                <a:cs typeface="Segoe UI Semilight" panose="020B0402040204020203" pitchFamily="34" charset="0"/>
              </a:rPr>
              <a:t>3</a:t>
            </a:r>
            <a:endParaRPr lang="en-US" sz="1600" b="1" dirty="0">
              <a:solidFill>
                <a:schemeClr val="tx1"/>
              </a:solidFill>
              <a:latin typeface="Segoe UI Semilight" panose="020B0402040204020203" pitchFamily="34" charset="0"/>
              <a:ea typeface="Microsoft JhengHei UI Light" panose="020B0304030504040204" pitchFamily="34" charset="-120"/>
              <a:cs typeface="Segoe UI Semilight" panose="020B0402040204020203" pitchFamily="34" charset="0"/>
            </a:endParaRPr>
          </a:p>
        </p:txBody>
      </p:sp>
      <p:sp>
        <p:nvSpPr>
          <p:cNvPr id="16" name="מלבן מעוגל 15"/>
          <p:cNvSpPr/>
          <p:nvPr/>
        </p:nvSpPr>
        <p:spPr>
          <a:xfrm>
            <a:off x="1547664" y="795774"/>
            <a:ext cx="6075230" cy="6890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הנמקה לבחירה: בחרנו בדמויות ____ ו _____, מכיוון ש... 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מלבן מעוגל 34"/>
          <p:cNvSpPr/>
          <p:nvPr/>
        </p:nvSpPr>
        <p:spPr>
          <a:xfrm>
            <a:off x="1511484" y="2011099"/>
            <a:ext cx="1247453" cy="4842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שם הדמות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מלבן מעוגל 39"/>
          <p:cNvSpPr/>
          <p:nvPr/>
        </p:nvSpPr>
        <p:spPr>
          <a:xfrm>
            <a:off x="907778" y="5326512"/>
            <a:ext cx="2440086" cy="11712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מלבן מעוגל 41"/>
          <p:cNvSpPr/>
          <p:nvPr/>
        </p:nvSpPr>
        <p:spPr>
          <a:xfrm>
            <a:off x="915168" y="4012215"/>
            <a:ext cx="2440086" cy="11712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מלבן מעוגל 42"/>
          <p:cNvSpPr/>
          <p:nvPr/>
        </p:nvSpPr>
        <p:spPr>
          <a:xfrm>
            <a:off x="905960" y="2701912"/>
            <a:ext cx="2440086" cy="11712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מלבן מעוגל 43"/>
          <p:cNvSpPr/>
          <p:nvPr/>
        </p:nvSpPr>
        <p:spPr>
          <a:xfrm>
            <a:off x="6473668" y="2019741"/>
            <a:ext cx="1247453" cy="4842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שם הדמות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מלבן מעוגל 44"/>
          <p:cNvSpPr/>
          <p:nvPr/>
        </p:nvSpPr>
        <p:spPr>
          <a:xfrm>
            <a:off x="5868144" y="5335154"/>
            <a:ext cx="2440086" cy="11712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מלבן מעוגל 45"/>
          <p:cNvSpPr/>
          <p:nvPr/>
        </p:nvSpPr>
        <p:spPr>
          <a:xfrm>
            <a:off x="5877352" y="4020857"/>
            <a:ext cx="2440086" cy="11712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מלבן מעוגל 46"/>
          <p:cNvSpPr/>
          <p:nvPr/>
        </p:nvSpPr>
        <p:spPr>
          <a:xfrm>
            <a:off x="5868144" y="2710554"/>
            <a:ext cx="2440086" cy="11712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אליפסה 47"/>
          <p:cNvSpPr/>
          <p:nvPr/>
        </p:nvSpPr>
        <p:spPr>
          <a:xfrm>
            <a:off x="3973498" y="4201820"/>
            <a:ext cx="1296144" cy="79208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1600" b="1" dirty="0">
                <a:solidFill>
                  <a:schemeClr val="tx1"/>
                </a:solidFill>
                <a:latin typeface="Segoe UI Semilight" panose="020B0402040204020203" pitchFamily="34" charset="0"/>
                <a:ea typeface="Microsoft JhengHei UI Light" panose="020B0304030504040204" pitchFamily="34" charset="-120"/>
                <a:cs typeface="Segoe UI Semilight" panose="020B0402040204020203" pitchFamily="34" charset="0"/>
              </a:rPr>
              <a:t>מאפיין </a:t>
            </a:r>
            <a:endParaRPr lang="he-IL" sz="1600" b="1" dirty="0" smtClean="0">
              <a:solidFill>
                <a:schemeClr val="tx1"/>
              </a:solidFill>
              <a:latin typeface="Segoe UI Semilight" panose="020B0402040204020203" pitchFamily="34" charset="0"/>
              <a:ea typeface="Microsoft JhengHei UI Light" panose="020B0304030504040204" pitchFamily="34" charset="-120"/>
              <a:cs typeface="Segoe UI Semilight" panose="020B0402040204020203" pitchFamily="34" charset="0"/>
            </a:endParaRPr>
          </a:p>
          <a:p>
            <a:pPr algn="ctr"/>
            <a:r>
              <a:rPr lang="he-IL" sz="1600" b="1" dirty="0" smtClean="0">
                <a:solidFill>
                  <a:schemeClr val="tx1"/>
                </a:solidFill>
                <a:latin typeface="Segoe UI Semilight" panose="020B0402040204020203" pitchFamily="34" charset="0"/>
                <a:ea typeface="Microsoft JhengHei UI Light" panose="020B0304030504040204" pitchFamily="34" charset="-120"/>
                <a:cs typeface="Segoe UI Semilight" panose="020B0402040204020203" pitchFamily="34" charset="0"/>
              </a:rPr>
              <a:t>2</a:t>
            </a:r>
            <a:endParaRPr lang="en-US" sz="1600" b="1" dirty="0">
              <a:solidFill>
                <a:schemeClr val="tx1"/>
              </a:solidFill>
              <a:latin typeface="Segoe UI Semilight" panose="020B0402040204020203" pitchFamily="34" charset="0"/>
              <a:ea typeface="Microsoft JhengHei UI Light" panose="020B0304030504040204" pitchFamily="34" charset="-120"/>
              <a:cs typeface="Segoe UI Semilight" panose="020B0402040204020203" pitchFamily="34" charset="0"/>
            </a:endParaRPr>
          </a:p>
        </p:txBody>
      </p:sp>
      <p:sp>
        <p:nvSpPr>
          <p:cNvPr id="49" name="אליפסה 48"/>
          <p:cNvSpPr/>
          <p:nvPr/>
        </p:nvSpPr>
        <p:spPr>
          <a:xfrm>
            <a:off x="3995936" y="2836636"/>
            <a:ext cx="1296144" cy="79208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1600" b="1" dirty="0">
                <a:solidFill>
                  <a:schemeClr val="tx1"/>
                </a:solidFill>
                <a:latin typeface="Segoe UI Semilight" panose="020B0402040204020203" pitchFamily="34" charset="0"/>
                <a:ea typeface="Microsoft JhengHei UI Light" panose="020B0304030504040204" pitchFamily="34" charset="-120"/>
                <a:cs typeface="Segoe UI Semilight" panose="020B0402040204020203" pitchFamily="34" charset="0"/>
              </a:rPr>
              <a:t>מאפיין </a:t>
            </a:r>
            <a:endParaRPr lang="he-IL" sz="1600" b="1" dirty="0" smtClean="0">
              <a:solidFill>
                <a:schemeClr val="tx1"/>
              </a:solidFill>
              <a:latin typeface="Segoe UI Semilight" panose="020B0402040204020203" pitchFamily="34" charset="0"/>
              <a:ea typeface="Microsoft JhengHei UI Light" panose="020B0304030504040204" pitchFamily="34" charset="-120"/>
              <a:cs typeface="Segoe UI Semilight" panose="020B0402040204020203" pitchFamily="34" charset="0"/>
            </a:endParaRPr>
          </a:p>
          <a:p>
            <a:pPr algn="ctr"/>
            <a:r>
              <a:rPr lang="he-IL" sz="1600" b="1" dirty="0" smtClean="0">
                <a:solidFill>
                  <a:schemeClr val="tx1"/>
                </a:solidFill>
                <a:latin typeface="Segoe UI Semilight" panose="020B0402040204020203" pitchFamily="34" charset="0"/>
                <a:ea typeface="Microsoft JhengHei UI Light" panose="020B0304030504040204" pitchFamily="34" charset="-120"/>
                <a:cs typeface="Segoe UI Semilight" panose="020B0402040204020203" pitchFamily="34" charset="0"/>
              </a:rPr>
              <a:t>1</a:t>
            </a:r>
            <a:endParaRPr lang="en-US" sz="1600" b="1" dirty="0">
              <a:solidFill>
                <a:schemeClr val="tx1"/>
              </a:solidFill>
              <a:latin typeface="Segoe UI Semilight" panose="020B0402040204020203" pitchFamily="34" charset="0"/>
              <a:ea typeface="Microsoft JhengHei UI Light" panose="020B0304030504040204" pitchFamily="34" charset="-120"/>
              <a:cs typeface="Segoe UI Semilight" panose="020B0402040204020203" pitchFamily="34" charset="0"/>
            </a:endParaRPr>
          </a:p>
        </p:txBody>
      </p:sp>
      <p:cxnSp>
        <p:nvCxnSpPr>
          <p:cNvPr id="31" name="מחבר חץ ישר 30"/>
          <p:cNvCxnSpPr/>
          <p:nvPr/>
        </p:nvCxnSpPr>
        <p:spPr>
          <a:xfrm>
            <a:off x="5436096" y="3212976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מחבר חץ ישר 53"/>
          <p:cNvCxnSpPr/>
          <p:nvPr/>
        </p:nvCxnSpPr>
        <p:spPr>
          <a:xfrm flipH="1">
            <a:off x="3563888" y="3212976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מחבר חץ ישר 55"/>
          <p:cNvCxnSpPr/>
          <p:nvPr/>
        </p:nvCxnSpPr>
        <p:spPr>
          <a:xfrm>
            <a:off x="5436096" y="4597428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מחבר חץ ישר 56"/>
          <p:cNvCxnSpPr/>
          <p:nvPr/>
        </p:nvCxnSpPr>
        <p:spPr>
          <a:xfrm flipH="1">
            <a:off x="3563888" y="4597428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מחבר חץ ישר 58"/>
          <p:cNvCxnSpPr/>
          <p:nvPr/>
        </p:nvCxnSpPr>
        <p:spPr>
          <a:xfrm>
            <a:off x="5436096" y="5965580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מחבר חץ ישר 59"/>
          <p:cNvCxnSpPr/>
          <p:nvPr/>
        </p:nvCxnSpPr>
        <p:spPr>
          <a:xfrm flipH="1">
            <a:off x="3563888" y="5965580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מלבן 20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כותרת 1"/>
          <p:cNvSpPr txBox="1">
            <a:spLocks/>
          </p:cNvSpPr>
          <p:nvPr/>
        </p:nvSpPr>
        <p:spPr>
          <a:xfrm>
            <a:off x="1406496" y="182514"/>
            <a:ext cx="6192688" cy="2880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b="1" smtClean="0">
                <a:latin typeface="Tahoma" pitchFamily="34" charset="0"/>
                <a:ea typeface="Tahoma" pitchFamily="34" charset="0"/>
                <a:cs typeface="Tahoma" pitchFamily="34" charset="0"/>
              </a:rPr>
              <a:t> מערכות היחסים בין הדמויות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מלבן מעוגל 26"/>
          <p:cNvSpPr/>
          <p:nvPr/>
        </p:nvSpPr>
        <p:spPr>
          <a:xfrm>
            <a:off x="1547664" y="817150"/>
            <a:ext cx="6075230" cy="6890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הנמקה לבחירה: בחרנו בדמויות ____ ו _____, מכיוון ש... 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מלבן מעוגל 27"/>
          <p:cNvSpPr/>
          <p:nvPr/>
        </p:nvSpPr>
        <p:spPr>
          <a:xfrm>
            <a:off x="1511484" y="2032475"/>
            <a:ext cx="1247453" cy="4842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שם הדמות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מלבן מעוגל 28"/>
          <p:cNvSpPr/>
          <p:nvPr/>
        </p:nvSpPr>
        <p:spPr>
          <a:xfrm>
            <a:off x="915168" y="4033591"/>
            <a:ext cx="2440086" cy="11712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905960" y="2723288"/>
            <a:ext cx="2440086" cy="11712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מלבן מעוגל 31"/>
          <p:cNvSpPr/>
          <p:nvPr/>
        </p:nvSpPr>
        <p:spPr>
          <a:xfrm>
            <a:off x="931574" y="5317870"/>
            <a:ext cx="2440086" cy="11712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מלבן מעוגל 32"/>
          <p:cNvSpPr/>
          <p:nvPr/>
        </p:nvSpPr>
        <p:spPr>
          <a:xfrm>
            <a:off x="5891940" y="5326512"/>
            <a:ext cx="2440086" cy="11712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מלבן מעוגל 33"/>
          <p:cNvSpPr/>
          <p:nvPr/>
        </p:nvSpPr>
        <p:spPr>
          <a:xfrm>
            <a:off x="5901148" y="4012215"/>
            <a:ext cx="2440086" cy="11712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מלבן מעוגל 35"/>
          <p:cNvSpPr/>
          <p:nvPr/>
        </p:nvSpPr>
        <p:spPr>
          <a:xfrm>
            <a:off x="5891940" y="2701912"/>
            <a:ext cx="2440086" cy="11712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כותרת 1"/>
          <p:cNvSpPr txBox="1">
            <a:spLocks/>
          </p:cNvSpPr>
          <p:nvPr/>
        </p:nvSpPr>
        <p:spPr>
          <a:xfrm>
            <a:off x="963817" y="179294"/>
            <a:ext cx="7111095" cy="46907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800" b="1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ea typeface="Tahoma" pitchFamily="34" charset="0"/>
                <a:cs typeface="Lucida Sans Unicode" panose="020B0602030504020204" pitchFamily="34" charset="0"/>
              </a:rPr>
              <a:t> מערכות היחסים בין הדמויות</a:t>
            </a:r>
            <a:endParaRPr lang="en-US" sz="18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 panose="020B0602030504020204" pitchFamily="34" charset="0"/>
              <a:ea typeface="Tahoma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8" name="מלבן מעוגל 37"/>
          <p:cNvSpPr/>
          <p:nvPr/>
        </p:nvSpPr>
        <p:spPr>
          <a:xfrm>
            <a:off x="1571460" y="808508"/>
            <a:ext cx="6075230" cy="68901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הנמקה לבחירה: בחרנו בדמויות ____ ו _____, מכיוון ש... </a:t>
            </a:r>
            <a:endParaRPr 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1535280" y="2023833"/>
            <a:ext cx="1247453" cy="4842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שם הדמות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מלבן מעוגל 40"/>
          <p:cNvSpPr/>
          <p:nvPr/>
        </p:nvSpPr>
        <p:spPr>
          <a:xfrm>
            <a:off x="938964" y="4024949"/>
            <a:ext cx="2440086" cy="11712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מלבן מעוגל 49"/>
          <p:cNvSpPr/>
          <p:nvPr/>
        </p:nvSpPr>
        <p:spPr>
          <a:xfrm>
            <a:off x="929756" y="2714646"/>
            <a:ext cx="2440086" cy="11712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18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6" grpId="0" animBg="1"/>
      <p:bldP spid="35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brachot.net/images/category_images/2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6818"/>
            <a:ext cx="9266597" cy="698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/>
          <p:cNvSpPr/>
          <p:nvPr/>
        </p:nvSpPr>
        <p:spPr>
          <a:xfrm>
            <a:off x="251520" y="116632"/>
            <a:ext cx="8712968" cy="63367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3424" y="404545"/>
            <a:ext cx="609974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sz="2800" b="1" u="sng" dirty="0" smtClean="0">
                <a:solidFill>
                  <a:schemeClr val="accent2">
                    <a:lumMod val="75000"/>
                  </a:schemeClr>
                </a:solidFill>
                <a:latin typeface="BN Barvaz" panose="02000400000000000000" pitchFamily="2" charset="-79"/>
                <a:cs typeface="+mj-cs"/>
              </a:rPr>
              <a:t>משימות נוספות- מערכות היחסים בין הדמויות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63888" y="1340768"/>
            <a:ext cx="504056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solidFill>
                  <a:srgbClr val="FF9900"/>
                </a:solidFill>
                <a:latin typeface="BN Sharon New" panose="02000000000000000000" pitchFamily="2" charset="-79"/>
                <a:cs typeface="+mj-cs"/>
              </a:rPr>
              <a:t>* תארו </a:t>
            </a:r>
            <a:r>
              <a:rPr lang="he-IL" sz="2400" dirty="0">
                <a:solidFill>
                  <a:srgbClr val="FF9900"/>
                </a:solidFill>
                <a:latin typeface="BN Sharon New" panose="02000000000000000000" pitchFamily="2" charset="-79"/>
                <a:cs typeface="+mj-cs"/>
              </a:rPr>
              <a:t>את מערכת היחסים </a:t>
            </a:r>
            <a:r>
              <a:rPr lang="he-IL" sz="2400" dirty="0" smtClean="0">
                <a:solidFill>
                  <a:srgbClr val="FF9900"/>
                </a:solidFill>
                <a:latin typeface="BN Sharon New" panose="02000000000000000000" pitchFamily="2" charset="-79"/>
                <a:cs typeface="+mj-cs"/>
              </a:rPr>
              <a:t>וקבעו האם </a:t>
            </a:r>
            <a:r>
              <a:rPr lang="he-IL" sz="2400" dirty="0">
                <a:solidFill>
                  <a:srgbClr val="FF9900"/>
                </a:solidFill>
                <a:latin typeface="BN Sharon New" panose="02000000000000000000" pitchFamily="2" charset="-79"/>
                <a:cs typeface="+mj-cs"/>
              </a:rPr>
              <a:t>היא סטטית או משתנה,</a:t>
            </a:r>
          </a:p>
          <a:p>
            <a:pPr algn="ctr"/>
            <a:r>
              <a:rPr lang="he-IL" sz="2400" u="sng" dirty="0">
                <a:solidFill>
                  <a:srgbClr val="FF9900"/>
                </a:solidFill>
                <a:latin typeface="BN Sharon New" panose="02000000000000000000" pitchFamily="2" charset="-79"/>
                <a:cs typeface="+mj-cs"/>
              </a:rPr>
              <a:t>נמקו והדגימו</a:t>
            </a:r>
            <a:r>
              <a:rPr lang="he-IL" sz="2400" dirty="0">
                <a:solidFill>
                  <a:srgbClr val="FF9900"/>
                </a:solidFill>
                <a:latin typeface="BN Sharon New" panose="02000000000000000000" pitchFamily="2" charset="-79"/>
                <a:cs typeface="+mj-cs"/>
              </a:rPr>
              <a:t>.</a:t>
            </a:r>
            <a:endParaRPr lang="en-US" sz="2400" dirty="0">
              <a:solidFill>
                <a:srgbClr val="FF9900"/>
              </a:solidFill>
              <a:latin typeface="BN Sharon New" panose="02000000000000000000" pitchFamily="2" charset="-79"/>
              <a:cs typeface="+mj-cs"/>
            </a:endParaRPr>
          </a:p>
          <a:p>
            <a:endParaRPr lang="he-IL" sz="2400" dirty="0">
              <a:solidFill>
                <a:srgbClr val="FF9900"/>
              </a:solidFill>
              <a:latin typeface="BN Sharon New" panose="02000000000000000000" pitchFamily="2" charset="-79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7624" y="2868998"/>
            <a:ext cx="7272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>
                <a:solidFill>
                  <a:srgbClr val="31910B"/>
                </a:solidFill>
                <a:latin typeface="BN Sharon New" panose="02000000000000000000" pitchFamily="2" charset="-79"/>
                <a:cs typeface="+mj-cs"/>
              </a:rPr>
              <a:t> </a:t>
            </a:r>
            <a:r>
              <a:rPr lang="he-IL" sz="2400" dirty="0" smtClean="0">
                <a:solidFill>
                  <a:srgbClr val="31910B"/>
                </a:solidFill>
                <a:latin typeface="BN Sharon New" panose="02000000000000000000" pitchFamily="2" charset="-79"/>
                <a:cs typeface="+mj-cs"/>
              </a:rPr>
              <a:t>*ציינו </a:t>
            </a:r>
            <a:r>
              <a:rPr lang="he-IL" sz="2400" dirty="0">
                <a:solidFill>
                  <a:srgbClr val="31910B"/>
                </a:solidFill>
                <a:latin typeface="BN Sharon New" panose="02000000000000000000" pitchFamily="2" charset="-79"/>
                <a:cs typeface="+mj-cs"/>
              </a:rPr>
              <a:t>אמצעי עיצוב אחד המאפיין את מערכת היחסים. </a:t>
            </a:r>
          </a:p>
          <a:p>
            <a:pPr algn="ctr"/>
            <a:r>
              <a:rPr lang="he-IL" sz="2400" dirty="0">
                <a:solidFill>
                  <a:srgbClr val="31910B"/>
                </a:solidFill>
                <a:latin typeface="BN Sharon New" panose="02000000000000000000" pitchFamily="2" charset="-79"/>
                <a:cs typeface="+mj-cs"/>
              </a:rPr>
              <a:t>                    לדוגמא: אנלוגיה, ניגוד, מוטיב, סמל וכד'</a:t>
            </a:r>
          </a:p>
          <a:p>
            <a:pPr algn="ctr"/>
            <a:r>
              <a:rPr lang="he-IL" sz="2400" dirty="0">
                <a:solidFill>
                  <a:srgbClr val="31910B"/>
                </a:solidFill>
                <a:latin typeface="BN Sharon New" panose="02000000000000000000" pitchFamily="2" charset="-79"/>
                <a:cs typeface="+mj-cs"/>
              </a:rPr>
              <a:t>                  והסבירו כיצד הוא בא לידי ביטוי ברומן.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544" y="4618940"/>
            <a:ext cx="619268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solidFill>
                  <a:schemeClr val="accent4">
                    <a:lumMod val="75000"/>
                  </a:schemeClr>
                </a:solidFill>
                <a:latin typeface="BN Sharon New" panose="02000000000000000000" pitchFamily="2" charset="-79"/>
                <a:cs typeface="+mj-cs"/>
              </a:rPr>
              <a:t>*כתבו </a:t>
            </a:r>
            <a:r>
              <a:rPr lang="he-IL" sz="2400" dirty="0">
                <a:solidFill>
                  <a:schemeClr val="accent4">
                    <a:lumMod val="75000"/>
                  </a:schemeClr>
                </a:solidFill>
                <a:latin typeface="BN Sharon New" panose="02000000000000000000" pitchFamily="2" charset="-79"/>
                <a:cs typeface="+mj-cs"/>
              </a:rPr>
              <a:t>מהי המסקנה/ תובנה שלמדתן בעקבות תיאור מערכת היחסים בין הדמויות.</a:t>
            </a:r>
          </a:p>
        </p:txBody>
      </p:sp>
      <p:sp>
        <p:nvSpPr>
          <p:cNvPr id="11" name="TextBox 10"/>
          <p:cNvSpPr txBox="1"/>
          <p:nvPr/>
        </p:nvSpPr>
        <p:spPr>
          <a:xfrm rot="19270715">
            <a:off x="7310445" y="5366724"/>
            <a:ext cx="14317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solidFill>
                  <a:schemeClr val="accent2">
                    <a:lumMod val="75000"/>
                  </a:schemeClr>
                </a:solidFill>
                <a:latin typeface="BN Sharon New" panose="02000000000000000000" pitchFamily="2" charset="-79"/>
                <a:cs typeface="BN Sharon New" panose="02000000000000000000" pitchFamily="2" charset="-79"/>
              </a:rPr>
              <a:t>בהצלחה (:</a:t>
            </a:r>
            <a:endParaRPr lang="he-IL" sz="2400" dirty="0">
              <a:solidFill>
                <a:schemeClr val="accent2">
                  <a:lumMod val="75000"/>
                </a:schemeClr>
              </a:solidFill>
              <a:latin typeface="BN Sharon New" panose="02000000000000000000" pitchFamily="2" charset="-79"/>
              <a:cs typeface="BN Sharon New" panose="02000000000000000000" pitchFamily="2" charset="-79"/>
            </a:endParaRPr>
          </a:p>
        </p:txBody>
      </p:sp>
      <p:sp>
        <p:nvSpPr>
          <p:cNvPr id="7" name="לב 6"/>
          <p:cNvSpPr/>
          <p:nvPr/>
        </p:nvSpPr>
        <p:spPr>
          <a:xfrm rot="18740966">
            <a:off x="7295458" y="4949484"/>
            <a:ext cx="1728192" cy="1296144"/>
          </a:xfrm>
          <a:prstGeom prst="hear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2354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835696" y="236510"/>
            <a:ext cx="5688632" cy="288032"/>
          </a:xfr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he-I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מחוון- מערכות  היחסים בין הדמויות (25%)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805347"/>
              </p:ext>
            </p:extLst>
          </p:nvPr>
        </p:nvGraphicFramePr>
        <p:xfrm>
          <a:off x="323528" y="657634"/>
          <a:ext cx="8640960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768"/>
                <a:gridCol w="1728192"/>
              </a:tblGrid>
              <a:tr h="674590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הבנה ופרשנות</a:t>
                      </a:r>
                      <a:r>
                        <a:rPr lang="he-IL" sz="1400" baseline="0" dirty="0" smtClean="0"/>
                        <a:t> בהתייחס לטקסט</a:t>
                      </a:r>
                    </a:p>
                    <a:p>
                      <a:pPr algn="ctr" rtl="1"/>
                      <a:endParaRPr lang="he-IL" sz="1400" baseline="0" dirty="0" smtClean="0"/>
                    </a:p>
                    <a:p>
                      <a:pPr algn="ctr" rtl="1"/>
                      <a:r>
                        <a:rPr lang="he-IL" sz="1400" baseline="0" dirty="0" smtClean="0"/>
                        <a:t>25%</a:t>
                      </a:r>
                      <a:endParaRPr lang="he-IL" sz="14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1400" dirty="0" smtClean="0"/>
                        <a:t>      הקריטריון</a:t>
                      </a:r>
                    </a:p>
                    <a:p>
                      <a:pPr algn="r" rtl="1"/>
                      <a:endParaRPr lang="he-IL" sz="1400" dirty="0" smtClean="0"/>
                    </a:p>
                    <a:p>
                      <a:pPr algn="ctr" rtl="1"/>
                      <a:r>
                        <a:rPr lang="he-IL" sz="1400" dirty="0" smtClean="0"/>
                        <a:t>רמות ביצוע</a:t>
                      </a:r>
                      <a:endParaRPr lang="en-US" sz="1400" dirty="0">
                        <a:solidFill>
                          <a:schemeClr val="bg1"/>
                        </a:solidFill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674797"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הנמקה מעמיקה לבחירה בדמויות.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הצגת </a:t>
                      </a:r>
                      <a:r>
                        <a:rPr lang="he-IL" sz="1400" u="sng" baseline="0" dirty="0" smtClean="0"/>
                        <a:t>שלושה</a:t>
                      </a:r>
                      <a:r>
                        <a:rPr lang="he-IL" sz="1400" baseline="0" dirty="0" smtClean="0"/>
                        <a:t> מאפיינים לכל דמות (מראה חיצוני, התנהגות, מחשבות, רגשות, יחסים עם אחרים ועוד).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תיאור מפורט של מערכת היחסים (סטטית או משתנה).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הצגת אמצעי עיצוב המאפיין את מערכת היחסים, לרבות הנמקה.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e-IL" sz="1400" baseline="0" dirty="0" smtClean="0"/>
                        <a:t>*   </a:t>
                      </a:r>
                      <a:r>
                        <a:rPr lang="he-IL" sz="1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קיימת התייחסות למראי מקומות מתוך הרומן.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מסקנה/תובנה בעקבות הצגת מערכת היחסים.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תרשים בהיר, מובנה, מסודר ואסטטי.</a:t>
                      </a:r>
                      <a:endParaRPr lang="he-IL" sz="14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רמה מיטבית</a:t>
                      </a:r>
                    </a:p>
                    <a:p>
                      <a:pPr algn="ctr" rtl="1"/>
                      <a:endParaRPr lang="he-IL" sz="1400" dirty="0" smtClean="0"/>
                    </a:p>
                    <a:p>
                      <a:pPr algn="ctr" rtl="1"/>
                      <a:r>
                        <a:rPr lang="he-IL" sz="1400" dirty="0" smtClean="0"/>
                        <a:t>20-25</a:t>
                      </a:r>
                      <a:endParaRPr lang="en-US" sz="1400" b="1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543524"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הנמקה חלקית לבחירה בדמויות.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הצגת מאפיין 1-2 לכל דמות (מראה חיצוני, התנהגות, מחשבות, רגשות, יחסים עם אחרים ועוד).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תיאור חלקי של מערכת היחסים (סטטית או משתנה).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הצגת חלקית של אמצעי עיצוב המאפיין את מערכת היחסים, בהנמקה מצומצמת.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e-IL" sz="1400" baseline="0" dirty="0" smtClean="0"/>
                        <a:t>*   </a:t>
                      </a:r>
                      <a:r>
                        <a:rPr lang="he-IL" sz="1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התייחסות </a:t>
                      </a:r>
                      <a:r>
                        <a:rPr lang="he-IL" sz="1400" u="sng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מועטה</a:t>
                      </a:r>
                      <a:r>
                        <a:rPr lang="he-IL" sz="1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למראי מקומות מתוך הרומן.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מסקנה/תובנה חלקית בעקבות הצגת מערכת היחסים.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תרשים שאיננו בהיר, מובנה, מסודר ואסטטי כל צרכו.</a:t>
                      </a:r>
                      <a:endParaRPr lang="he-IL" sz="1400" baseline="0" dirty="0" smtClean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רמה חלקית</a:t>
                      </a:r>
                    </a:p>
                    <a:p>
                      <a:pPr algn="ctr" rtl="1"/>
                      <a:endParaRPr lang="he-IL" sz="1400" dirty="0" smtClean="0"/>
                    </a:p>
                    <a:p>
                      <a:pPr algn="ctr" rtl="1"/>
                      <a:r>
                        <a:rPr lang="he-IL" sz="1400" dirty="0" smtClean="0"/>
                        <a:t>15-19</a:t>
                      </a:r>
                      <a:endParaRPr lang="en-US" sz="1400" dirty="0" smtClean="0"/>
                    </a:p>
                    <a:p>
                      <a:pPr algn="ctr" rtl="1"/>
                      <a:endParaRPr lang="he-IL" sz="1400" dirty="0" smtClean="0"/>
                    </a:p>
                    <a:p>
                      <a:pPr algn="ctr" rtl="1"/>
                      <a:endParaRPr lang="en-US" sz="14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  <a:tr h="1795721">
                <a:tc>
                  <a:txBody>
                    <a:bodyPr/>
                    <a:lstStyle/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חסרה הנמקה לבחירה בדמויות.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הצגת מצומצמת של מאפיין אחד לכל דמות (מראה חיצוני, התנהגות, מחשבות, רגשות, יחסים עם אחרים ועוד).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תיאור דל/שגוי של מערכת היחסים (סטטית או משתנה).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הצגת דלה/שגויה של אמצעי עיצוב המאפיין את מערכת היחסים, ללא הנמקה.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e-IL" sz="1400" baseline="0" dirty="0" smtClean="0"/>
                        <a:t>*   </a:t>
                      </a:r>
                      <a:r>
                        <a:rPr lang="he-IL" sz="1400" u="sng" baseline="0" dirty="0" smtClean="0"/>
                        <a:t>אין</a:t>
                      </a:r>
                      <a:r>
                        <a:rPr lang="he-IL" sz="1400" baseline="0" dirty="0" smtClean="0"/>
                        <a:t> </a:t>
                      </a:r>
                      <a:r>
                        <a:rPr lang="he-IL" sz="1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התייחסות למראי מקומות מתוך הרומן.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/>
                        <a:t>אין מסקנה/תובנה בעקבות הצגת מערכת היחסים.</a:t>
                      </a:r>
                    </a:p>
                    <a:p>
                      <a:pPr marL="171450" indent="-171450" algn="r" rtl="1">
                        <a:buFont typeface="Arial" pitchFamily="34" charset="0"/>
                        <a:buChar char="•"/>
                      </a:pPr>
                      <a:r>
                        <a:rPr lang="he-IL" sz="1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אחד או יותר מהסעיפים הושמט.</a:t>
                      </a:r>
                    </a:p>
                    <a:p>
                      <a:pPr marL="171450" marR="0" lvl="0" indent="-1714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he-IL" sz="1400" baseline="0" dirty="0" smtClean="0"/>
                        <a:t>תרשים שאיננו בהיר, מובנה, מסודר ואסטטי.</a:t>
                      </a:r>
                      <a:endParaRPr 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 רמה התחלתית</a:t>
                      </a:r>
                    </a:p>
                    <a:p>
                      <a:pPr algn="ctr" rtl="1"/>
                      <a:endParaRPr lang="he-IL" sz="1400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14 ומטה</a:t>
                      </a:r>
                      <a:endParaRPr lang="en-US" sz="1400" dirty="0" smtClean="0"/>
                    </a:p>
                    <a:p>
                      <a:pPr algn="ctr" rtl="1"/>
                      <a:endParaRPr lang="he-IL" sz="1400" dirty="0" smtClean="0"/>
                    </a:p>
                    <a:p>
                      <a:pPr algn="ctr" rtl="1"/>
                      <a:endParaRPr lang="en-US" sz="1400" dirty="0"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מלבן 4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780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43608" y="810941"/>
            <a:ext cx="7344816" cy="468052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sz="2000" dirty="0" smtClean="0"/>
              <a:t>קראו את השירים הבאים וענו על השאלות המתאימות לספר שקראתן:</a:t>
            </a:r>
          </a:p>
          <a:p>
            <a:pPr marL="0" indent="0" algn="r" rtl="1">
              <a:buNone/>
            </a:pPr>
            <a:endParaRPr lang="he-IL" sz="2000" dirty="0"/>
          </a:p>
          <a:p>
            <a:pPr marL="0" indent="0" algn="r" rtl="1">
              <a:buNone/>
            </a:pPr>
            <a:r>
              <a:rPr lang="he-IL" sz="2000" u="sng" dirty="0" smtClean="0"/>
              <a:t>לספרים "מישהו לרוץ </a:t>
            </a:r>
            <a:r>
              <a:rPr lang="he-IL" sz="2000" u="sng" dirty="0" err="1" smtClean="0"/>
              <a:t>איתו</a:t>
            </a:r>
            <a:r>
              <a:rPr lang="he-IL" sz="2000" u="sng" dirty="0" smtClean="0"/>
              <a:t>" ו "המקרה המוזר של הכלב בשעת לילה":</a:t>
            </a:r>
          </a:p>
          <a:p>
            <a:pPr marL="0" indent="0" algn="r" rtl="1">
              <a:buNone/>
            </a:pPr>
            <a:endParaRPr lang="he-IL" sz="2000" b="1" u="sng" dirty="0" smtClean="0"/>
          </a:p>
          <a:p>
            <a:pPr marL="0" indent="0" algn="r" rtl="1">
              <a:buNone/>
            </a:pPr>
            <a:r>
              <a:rPr lang="he-IL" sz="2000" b="1" dirty="0" smtClean="0"/>
              <a:t>חיטה</a:t>
            </a:r>
            <a:r>
              <a:rPr lang="he-IL" sz="2000" dirty="0" smtClean="0"/>
              <a:t>/ רוני סומק</a:t>
            </a:r>
          </a:p>
          <a:p>
            <a:pPr marL="0" indent="0" algn="r" rtl="1">
              <a:buNone/>
            </a:pPr>
            <a:r>
              <a:rPr lang="he-IL" sz="2000" b="1" dirty="0" smtClean="0"/>
              <a:t>שרקיה</a:t>
            </a:r>
            <a:r>
              <a:rPr lang="he-IL" sz="2000" dirty="0" smtClean="0"/>
              <a:t>/ אסתר </a:t>
            </a:r>
            <a:r>
              <a:rPr lang="he-IL" sz="2000" dirty="0" err="1" smtClean="0"/>
              <a:t>קנקה</a:t>
            </a:r>
            <a:r>
              <a:rPr lang="he-IL" sz="2000" dirty="0" smtClean="0"/>
              <a:t>-שקלים</a:t>
            </a:r>
            <a:endParaRPr lang="he-IL" sz="2000" dirty="0"/>
          </a:p>
          <a:p>
            <a:pPr marL="0" indent="0" algn="r" rtl="1">
              <a:buNone/>
            </a:pPr>
            <a:endParaRPr lang="he-IL" sz="2000" dirty="0" smtClean="0"/>
          </a:p>
          <a:p>
            <a:pPr marL="0" indent="0" algn="r" rtl="1">
              <a:buNone/>
            </a:pPr>
            <a:endParaRPr lang="he-IL" sz="2000" dirty="0"/>
          </a:p>
          <a:p>
            <a:pPr marL="0" indent="0" algn="r" rtl="1">
              <a:buNone/>
            </a:pPr>
            <a:endParaRPr lang="he-IL" sz="2000" dirty="0" smtClean="0"/>
          </a:p>
          <a:p>
            <a:pPr marL="0" indent="0" algn="r" rtl="1">
              <a:buNone/>
            </a:pPr>
            <a:r>
              <a:rPr lang="he-IL" sz="2000" u="sng" dirty="0" smtClean="0"/>
              <a:t>לספר "בואי הרוח"/ חיים סבתו:</a:t>
            </a:r>
          </a:p>
          <a:p>
            <a:pPr marL="0" indent="0" algn="r" rtl="1">
              <a:buNone/>
            </a:pPr>
            <a:r>
              <a:rPr lang="he-IL" sz="2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ישיר העוף/ איתמר </a:t>
            </a:r>
            <a:r>
              <a:rPr lang="he-IL" sz="2000" dirty="0" err="1">
                <a:latin typeface="Lucida Sans Unicode" panose="020B0602030504020204" pitchFamily="34" charset="0"/>
                <a:cs typeface="Lucida Sans Unicode" panose="020B0602030504020204" pitchFamily="34" charset="0"/>
              </a:rPr>
              <a:t>יעוז</a:t>
            </a:r>
            <a:r>
              <a:rPr lang="he-IL" sz="2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קסט</a:t>
            </a:r>
          </a:p>
          <a:p>
            <a:pPr marL="0" indent="0" algn="r" rtl="1">
              <a:buNone/>
            </a:pPr>
            <a:r>
              <a:rPr lang="he-IL" sz="2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האמנם עוד יבאו ימים/ לאה גולדברג</a:t>
            </a:r>
          </a:p>
          <a:p>
            <a:pPr marL="0" indent="0" algn="r" rtl="1">
              <a:buNone/>
            </a:pPr>
            <a:endParaRPr lang="he-IL" sz="2000" dirty="0" smtClean="0"/>
          </a:p>
          <a:p>
            <a:pPr marL="0" indent="0" algn="r" rtl="1">
              <a:buNone/>
            </a:pPr>
            <a:endParaRPr lang="he-IL" sz="2000" dirty="0" smtClean="0"/>
          </a:p>
          <a:p>
            <a:pPr marL="0" indent="0" algn="r" rtl="1">
              <a:buNone/>
            </a:pPr>
            <a:endParaRPr lang="en-US" sz="2000" dirty="0"/>
          </a:p>
        </p:txBody>
      </p:sp>
      <p:sp>
        <p:nvSpPr>
          <p:cNvPr id="8" name="חץ ימינה מחורץ 7">
            <a:hlinkClick r:id="rId2" action="ppaction://hlinksldjump"/>
          </p:cNvPr>
          <p:cNvSpPr/>
          <p:nvPr/>
        </p:nvSpPr>
        <p:spPr>
          <a:xfrm flipH="1">
            <a:off x="2339752" y="2215097"/>
            <a:ext cx="1728192" cy="93610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BN Alpaca" panose="02000000000000000000" pitchFamily="2" charset="-79"/>
                <a:cs typeface="BN Alpaca" panose="02000000000000000000" pitchFamily="2" charset="-79"/>
              </a:rPr>
              <a:t>לשאלות</a:t>
            </a:r>
            <a:endParaRPr lang="he-IL" sz="1600" dirty="0"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9" name="חץ ימינה מחורץ 8">
            <a:hlinkClick r:id="rId3" action="ppaction://hlinksldjump"/>
          </p:cNvPr>
          <p:cNvSpPr/>
          <p:nvPr/>
        </p:nvSpPr>
        <p:spPr>
          <a:xfrm flipH="1">
            <a:off x="2267744" y="4293096"/>
            <a:ext cx="1728192" cy="936104"/>
          </a:xfrm>
          <a:prstGeom prst="notch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BN Alpaca" panose="02000000000000000000" pitchFamily="2" charset="-79"/>
                <a:cs typeface="BN Alpaca" panose="02000000000000000000" pitchFamily="2" charset="-79"/>
              </a:rPr>
              <a:t>לשאלות</a:t>
            </a:r>
            <a:endParaRPr lang="he-IL" sz="1600" dirty="0"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052" name="Picture 4" descr="http://www.karamel.co.il/images/karamel.co.il/images/articles/%D7%A9%D7%99%D7%A8%D7%99_%D7%A7%D7%98%D7%A0%D7%98%D7%A0%D7%99%D7%9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17232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i0.wp.com/doctorm.co.il/wp-content/uploads/2015/05/lashir.jpg?resize=648%2C43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615199"/>
            <a:ext cx="1864703" cy="1237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כותרת 1"/>
          <p:cNvSpPr txBox="1">
            <a:spLocks/>
          </p:cNvSpPr>
          <p:nvPr/>
        </p:nvSpPr>
        <p:spPr>
          <a:xfrm>
            <a:off x="1997968" y="189815"/>
            <a:ext cx="5436096" cy="51201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he-IL" sz="2000" b="1" smtClean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BN Sharon New" panose="02000000000000000000" pitchFamily="2" charset="-79"/>
                <a:ea typeface="Tahoma" pitchFamily="34" charset="0"/>
                <a:cs typeface="BN Sharon New" panose="02000000000000000000" pitchFamily="2" charset="-79"/>
              </a:rPr>
              <a:t>שירים עד כאן .. </a:t>
            </a:r>
            <a:endParaRPr lang="en-US" sz="2000" b="1" dirty="0"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BN Sharon New" panose="02000000000000000000" pitchFamily="2" charset="-79"/>
              <a:ea typeface="Tahoma" pitchFamily="34" charset="0"/>
              <a:cs typeface="BN Sharon New" panose="020000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4347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  <p:bldP spid="9" grpId="0" animBg="1"/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15616" y="689924"/>
            <a:ext cx="7344816" cy="5616623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he-IL" sz="18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"מישהו לרוץ </a:t>
            </a:r>
            <a:r>
              <a:rPr lang="he-IL" sz="1800" u="sng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איתו</a:t>
            </a:r>
            <a:r>
              <a:rPr lang="he-IL" sz="18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" ו "המקרה המוזר של הכלב בשעת לילה":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חיטה</a:t>
            </a:r>
            <a:r>
              <a:rPr lang="he-IL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/ רוני סומק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שרקיה</a:t>
            </a:r>
            <a:r>
              <a:rPr lang="he-IL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/ אסתר </a:t>
            </a:r>
            <a:r>
              <a:rPr lang="he-IL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קנקה</a:t>
            </a:r>
            <a:r>
              <a:rPr lang="he-IL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-שקלים (שרקיה = רוח מזרחית)</a:t>
            </a:r>
            <a:endParaRPr lang="he-IL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457200" indent="-457200" algn="r" rtl="1">
              <a:lnSpc>
                <a:spcPct val="150000"/>
              </a:lnSpc>
              <a:buAutoNum type="arabicPeriod"/>
            </a:pP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מיהו הדובר/ת בכל אחד מן השירים? מיהי הדמות (או הדמויות) המתוארת על ידו בכל אחד מהם? תארו את הדמויות.</a:t>
            </a:r>
          </a:p>
          <a:p>
            <a:pPr marL="457200" indent="-457200" algn="r" rtl="1">
              <a:lnSpc>
                <a:spcPct val="150000"/>
              </a:lnSpc>
              <a:buAutoNum type="arabicPeriod"/>
            </a:pP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ישנם </a:t>
            </a:r>
            <a:r>
              <a:rPr lang="he-IL" sz="1800" dirty="0">
                <a:latin typeface="David" panose="020E0502060401010101" pitchFamily="34" charset="-79"/>
                <a:cs typeface="David" panose="020E0502060401010101" pitchFamily="34" charset="-79"/>
              </a:rPr>
              <a:t>שירים שעוסקים בחיבור ובקשר המשפחתי החזק, וישנם שירים העוסקים במתחים </a:t>
            </a: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ובקשיים </a:t>
            </a:r>
            <a:r>
              <a:rPr lang="he-IL" sz="1800" dirty="0">
                <a:latin typeface="David" panose="020E0502060401010101" pitchFamily="34" charset="-79"/>
                <a:cs typeface="David" panose="020E0502060401010101" pitchFamily="34" charset="-79"/>
              </a:rPr>
              <a:t>שבקשרי המשפחה. </a:t>
            </a: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מהו טיב היחסים במשפחה בכל אחד מן השירים?  הוכיחו דבריכן, תוך מתן ציטוטים מן השיר.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3. בחרו אמצעי עיצוב מרכזי בולט בכל אחד מן השירים ( כדוגמת: מטאפורה, דימוי, תמונה לשונית, ניגוד, אנאלוגיה, חזרות, פסיחה וכו') וכתבו כיצד הוא מסייע להדגשת הרעיון בשיר.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800" dirty="0" smtClean="0">
                <a:latin typeface="David" panose="020E0502060401010101" pitchFamily="34" charset="-79"/>
                <a:cs typeface="David" panose="020E0502060401010101" pitchFamily="34" charset="-79"/>
              </a:rPr>
              <a:t>4. מצאו בספר שקראתן פיסקה או משפט המתכתב עם אחד השירים שקראתן כאן, העתיקו אותו וכתבו מה הקשר בינו לבין השיר.</a:t>
            </a:r>
          </a:p>
          <a:p>
            <a:pPr marL="0" indent="0" algn="r" rtl="1">
              <a:lnSpc>
                <a:spcPct val="150000"/>
              </a:lnSpc>
              <a:buNone/>
            </a:pPr>
            <a:endParaRPr lang="en-US" sz="18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כותרת 1"/>
          <p:cNvSpPr>
            <a:spLocks noGrp="1"/>
          </p:cNvSpPr>
          <p:nvPr>
            <p:ph type="title"/>
          </p:nvPr>
        </p:nvSpPr>
        <p:spPr>
          <a:xfrm>
            <a:off x="2221486" y="116632"/>
            <a:ext cx="5436096" cy="51201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he-IL" sz="2000" b="1" dirty="0" smtClean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BN Sharon New" panose="02000000000000000000" pitchFamily="2" charset="-79"/>
                <a:ea typeface="Tahoma" pitchFamily="34" charset="0"/>
                <a:cs typeface="BN Sharon New" panose="02000000000000000000" pitchFamily="2" charset="-79"/>
              </a:rPr>
              <a:t>שירים עד כאן .. </a:t>
            </a:r>
            <a:endParaRPr lang="en-US" sz="2000" b="1" dirty="0"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BN Sharon New" panose="02000000000000000000" pitchFamily="2" charset="-79"/>
              <a:ea typeface="Tahoma" pitchFamily="34" charset="0"/>
              <a:cs typeface="BN Sharon New" panose="02000000000000000000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8198" name="Picture 6" descr="http://www.blich.ramat-gan.k12.il/sites/default/files/files/mus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828039"/>
            <a:ext cx="1843244" cy="92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Stock_000014590929Medium_290p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1680121" cy="116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44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27584" y="795664"/>
            <a:ext cx="7344816" cy="5616623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he-IL" sz="1600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"בואי הרוח"/ חיים סבתו</a:t>
            </a:r>
            <a:r>
              <a:rPr lang="en-US" sz="1600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/>
            </a:r>
            <a:br>
              <a:rPr lang="en-US" sz="1600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he-I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ישיר העוף/ איתמר </a:t>
            </a:r>
            <a:r>
              <a:rPr lang="he-I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יעוז</a:t>
            </a:r>
            <a:r>
              <a:rPr lang="he-I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 קסט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anose="020B0602030504020204" pitchFamily="34" charset="0"/>
                <a:cs typeface="Lucida Sans Unicode" panose="020B0602030504020204" pitchFamily="34" charset="0"/>
              </a:rPr>
              <a:t>האמנם עוד יבאו ימים/ לאה גולדברג</a:t>
            </a:r>
          </a:p>
          <a:p>
            <a:pPr marL="0" indent="0" algn="r" rtl="1">
              <a:lnSpc>
                <a:spcPct val="150000"/>
              </a:lnSpc>
              <a:buNone/>
            </a:pPr>
            <a:endParaRPr lang="he-IL" sz="16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457200" indent="-457200" algn="r" rtl="1">
              <a:lnSpc>
                <a:spcPct val="150000"/>
              </a:lnSpc>
              <a:buAutoNum type="arabicPeriod"/>
            </a:pP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ישנם שירי שואה שעוסקים בקושי ובאימה שבה, וישנם שירים העוסקים בצמיחה ובתקווה שיעלו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מתוכה. איזו </a:t>
            </a: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אווירה עולה בכל אחד מן השירים? האם השיר עוסק בקושי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או בתקווה</a:t>
            </a: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?  הוכיחו דבריכן, תוך מתן ציטוטים מן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השיר.</a:t>
            </a:r>
          </a:p>
          <a:p>
            <a:pPr algn="r" rtl="1">
              <a:lnSpc>
                <a:spcPct val="150000"/>
              </a:lnSpc>
              <a:buAutoNum type="arabicPeriod" startAt="2"/>
            </a:pP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בחרו </a:t>
            </a: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אמצעי עיצוב מרכזי בולט בכל אחד מן השירים (כדוגמת: מטאפורה, </a:t>
            </a:r>
            <a:endParaRPr lang="he-IL" sz="1600" dirty="0" smtClean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   דימוי</a:t>
            </a: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, תמונה לשונית, ניגוד, אנאלוגיה, חזרות, פסיחה, מילות צופן לשואה וכו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')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   וכתבו </a:t>
            </a: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כיצד הוא מסייע להדגשת הרעיון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בשיר. </a:t>
            </a:r>
            <a:endParaRPr lang="he-IL" sz="16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3. מצאו בספר פיסקה או משפט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המתכתב </a:t>
            </a: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עם אחד השירים שקראתן כאן, העתיקו </a:t>
            </a:r>
            <a:endParaRPr lang="he-IL" sz="1600" dirty="0" smtClean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  אותו </a:t>
            </a: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וכתבו מה הקשר </a:t>
            </a:r>
            <a:r>
              <a:rPr lang="he-IL" sz="1600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בינו לבין השיר</a:t>
            </a:r>
            <a:r>
              <a:rPr lang="he-IL" sz="16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.</a:t>
            </a:r>
          </a:p>
          <a:p>
            <a:pPr marL="0" indent="0" algn="r" rtl="1">
              <a:lnSpc>
                <a:spcPct val="150000"/>
              </a:lnSpc>
              <a:buNone/>
            </a:pPr>
            <a:endParaRPr lang="en-US" sz="16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" name="כותרת 1"/>
          <p:cNvSpPr>
            <a:spLocks noGrp="1"/>
          </p:cNvSpPr>
          <p:nvPr>
            <p:ph type="title"/>
          </p:nvPr>
        </p:nvSpPr>
        <p:spPr>
          <a:xfrm>
            <a:off x="1933454" y="260648"/>
            <a:ext cx="5436096" cy="51201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he-IL" sz="2000" b="1" dirty="0" smtClean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BN Sharon New" panose="02000000000000000000" pitchFamily="2" charset="-79"/>
                <a:ea typeface="Tahoma" pitchFamily="34" charset="0"/>
                <a:cs typeface="BN Sharon New" panose="02000000000000000000" pitchFamily="2" charset="-79"/>
              </a:rPr>
              <a:t>שירים עד כאן .. </a:t>
            </a:r>
            <a:endParaRPr lang="en-US" sz="2000" b="1" dirty="0"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BN Sharon New" panose="02000000000000000000" pitchFamily="2" charset="-79"/>
              <a:ea typeface="Tahoma" pitchFamily="34" charset="0"/>
              <a:cs typeface="BN Sharon New" panose="02000000000000000000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0" y="44624"/>
            <a:ext cx="9144000" cy="68500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7" name="Picture 6" descr="http://www.blich.ramat-gan.k12.il/sites/default/files/files/mus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828039"/>
            <a:ext cx="1843244" cy="92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sites.education.gov.il/cloud/home/Akademya_Bareshet/PublishingImages/holocau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24744"/>
            <a:ext cx="1213882" cy="1145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78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8903</TotalTime>
  <Words>1583</Words>
  <Application>Microsoft Office PowerPoint</Application>
  <PresentationFormat>‫הצגה על המסך (4:3)</PresentationFormat>
  <Paragraphs>273</Paragraphs>
  <Slides>16</Slides>
  <Notes>2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17" baseType="lpstr">
      <vt:lpstr>ערכת נושא Office</vt:lpstr>
      <vt:lpstr>מצגת של PowerPoint</vt:lpstr>
      <vt:lpstr>שלבי העבודה עיבוד הרומן ייעשה בעבודה בקבוצות של 3-4 תלמידות </vt:lpstr>
      <vt:lpstr>מערכות יחסים בין הדמויות</vt:lpstr>
      <vt:lpstr> מערכות היחסים בין הדמויות</vt:lpstr>
      <vt:lpstr>מצגת של PowerPoint</vt:lpstr>
      <vt:lpstr>מחוון- מערכות  היחסים בין הדמויות (25%)</vt:lpstr>
      <vt:lpstr>מצגת של PowerPoint</vt:lpstr>
      <vt:lpstr>שירים עד כאן .. </vt:lpstr>
      <vt:lpstr>שירים עד כאן .. </vt:lpstr>
      <vt:lpstr>שירים עד כאן.. (25%)</vt:lpstr>
      <vt:lpstr>ספרות ומדע</vt:lpstr>
      <vt:lpstr>מחוון- ספרות ומדע (25%) </vt:lpstr>
      <vt:lpstr>מצגת של PowerPoint</vt:lpstr>
      <vt:lpstr>מחוון- משוב אישי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x220</dc:creator>
  <cp:lastModifiedBy>user</cp:lastModifiedBy>
  <cp:revision>777</cp:revision>
  <dcterms:created xsi:type="dcterms:W3CDTF">2014-04-24T14:15:25Z</dcterms:created>
  <dcterms:modified xsi:type="dcterms:W3CDTF">2016-09-26T12:56:57Z</dcterms:modified>
</cp:coreProperties>
</file>